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8288000" cy="10287000"/>
  <p:notesSz cx="6858000" cy="9144000"/>
  <p:embeddedFontLst>
    <p:embeddedFont>
      <p:font typeface="Almarai Bold" charset="1" panose="00000000000000000000"/>
      <p:regular r:id="rId32"/>
    </p:embeddedFont>
    <p:embeddedFont>
      <p:font typeface="Almarai" charset="1" panose="000000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6.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5.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27.png" Type="http://schemas.openxmlformats.org/officeDocument/2006/relationships/image"/><Relationship Id="rId4" Target="../media/image28.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jpeg" Type="http://schemas.openxmlformats.org/officeDocument/2006/relationships/image"/><Relationship Id="rId3" Target="../media/image30.jpeg" Type="http://schemas.openxmlformats.org/officeDocument/2006/relationships/image"/><Relationship Id="rId4" Target="../media/image31.jpeg" Type="http://schemas.openxmlformats.org/officeDocument/2006/relationships/image"/><Relationship Id="rId5" Target="../media/image3.png" Type="http://schemas.openxmlformats.org/officeDocument/2006/relationships/image"/><Relationship Id="rId6" Target="../media/image32.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33.jpe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3.png" Type="http://schemas.openxmlformats.org/officeDocument/2006/relationships/image"/><Relationship Id="rId9"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3.png" Type="http://schemas.openxmlformats.org/officeDocument/2006/relationships/image"/><Relationship Id="rId4"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31E40"/>
        </a:solidFill>
      </p:bgPr>
    </p:bg>
    <p:spTree>
      <p:nvGrpSpPr>
        <p:cNvPr id="1" name=""/>
        <p:cNvGrpSpPr/>
        <p:nvPr/>
      </p:nvGrpSpPr>
      <p:grpSpPr>
        <a:xfrm>
          <a:off x="0" y="0"/>
          <a:ext cx="0" cy="0"/>
          <a:chOff x="0" y="0"/>
          <a:chExt cx="0" cy="0"/>
        </a:xfrm>
      </p:grpSpPr>
      <p:sp>
        <p:nvSpPr>
          <p:cNvPr name="Freeform 2" id="2"/>
          <p:cNvSpPr/>
          <p:nvPr/>
        </p:nvSpPr>
        <p:spPr>
          <a:xfrm flipH="false" flipV="false" rot="0">
            <a:off x="14565940" y="-491592"/>
            <a:ext cx="8754599" cy="8754599"/>
          </a:xfrm>
          <a:custGeom>
            <a:avLst/>
            <a:gdLst/>
            <a:ahLst/>
            <a:cxnLst/>
            <a:rect r="r" b="b" t="t" l="l"/>
            <a:pathLst>
              <a:path h="8754599" w="8754599">
                <a:moveTo>
                  <a:pt x="0" y="0"/>
                </a:moveTo>
                <a:lnTo>
                  <a:pt x="8754598" y="0"/>
                </a:lnTo>
                <a:lnTo>
                  <a:pt x="8754598" y="8754599"/>
                </a:lnTo>
                <a:lnTo>
                  <a:pt x="0" y="8754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0800000">
            <a:off x="9144000" y="6196748"/>
            <a:ext cx="2564685" cy="3663835"/>
            <a:chOff x="0" y="0"/>
            <a:chExt cx="4445000" cy="6350000"/>
          </a:xfrm>
        </p:grpSpPr>
        <p:sp>
          <p:nvSpPr>
            <p:cNvPr name="Freeform 4" id="4"/>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201730" t="0" r="-201730" b="0"/>
              </a:stretch>
            </a:blipFill>
          </p:spPr>
        </p:sp>
      </p:grpSp>
      <p:grpSp>
        <p:nvGrpSpPr>
          <p:cNvPr name="Group 5" id="5"/>
          <p:cNvGrpSpPr/>
          <p:nvPr/>
        </p:nvGrpSpPr>
        <p:grpSpPr>
          <a:xfrm rot="0">
            <a:off x="15763958" y="-781916"/>
            <a:ext cx="1683983" cy="2405689"/>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4"/>
              <a:stretch>
                <a:fillRect l="-201730" t="0" r="-201730" b="0"/>
              </a:stretch>
            </a:blipFill>
          </p:spPr>
        </p:sp>
      </p:grpSp>
      <p:grpSp>
        <p:nvGrpSpPr>
          <p:cNvPr name="Group 7" id="7"/>
          <p:cNvGrpSpPr/>
          <p:nvPr/>
        </p:nvGrpSpPr>
        <p:grpSpPr>
          <a:xfrm rot="5400000">
            <a:off x="16605949" y="3464712"/>
            <a:ext cx="841991" cy="84199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26211" t="0" r="-126211" b="0"/>
              </a:stretch>
            </a:blipFill>
          </p:spPr>
        </p:sp>
      </p:grpSp>
      <p:sp>
        <p:nvSpPr>
          <p:cNvPr name="Freeform 9" id="9"/>
          <p:cNvSpPr/>
          <p:nvPr/>
        </p:nvSpPr>
        <p:spPr>
          <a:xfrm flipH="false" flipV="false" rot="0">
            <a:off x="-5976625" y="4306703"/>
            <a:ext cx="8754599" cy="8754599"/>
          </a:xfrm>
          <a:custGeom>
            <a:avLst/>
            <a:gdLst/>
            <a:ahLst/>
            <a:cxnLst/>
            <a:rect r="r" b="b" t="t" l="l"/>
            <a:pathLst>
              <a:path h="8754599" w="8754599">
                <a:moveTo>
                  <a:pt x="0" y="0"/>
                </a:moveTo>
                <a:lnTo>
                  <a:pt x="8754599" y="0"/>
                </a:lnTo>
                <a:lnTo>
                  <a:pt x="8754599" y="8754599"/>
                </a:lnTo>
                <a:lnTo>
                  <a:pt x="0" y="87545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0" id="10"/>
          <p:cNvSpPr txBox="true"/>
          <p:nvPr/>
        </p:nvSpPr>
        <p:spPr>
          <a:xfrm rot="0">
            <a:off x="1573748" y="2735975"/>
            <a:ext cx="6977719" cy="2289940"/>
          </a:xfrm>
          <a:prstGeom prst="rect">
            <a:avLst/>
          </a:prstGeom>
        </p:spPr>
        <p:txBody>
          <a:bodyPr anchor="t" rtlCol="false" tIns="0" lIns="0" bIns="0" rIns="0">
            <a:spAutoFit/>
          </a:bodyPr>
          <a:lstStyle/>
          <a:p>
            <a:pPr algn="l">
              <a:lnSpc>
                <a:spcPts val="8839"/>
              </a:lnSpc>
            </a:pPr>
            <a:r>
              <a:rPr lang="en-US" sz="7366" b="true">
                <a:solidFill>
                  <a:srgbClr val="FFFFFF"/>
                </a:solidFill>
                <a:latin typeface="Almarai Bold"/>
                <a:ea typeface="Almarai Bold"/>
                <a:cs typeface="Almarai Bold"/>
                <a:sym typeface="Almarai Bold"/>
              </a:rPr>
              <a:t>SUPERSTORE SALES</a:t>
            </a:r>
          </a:p>
        </p:txBody>
      </p:sp>
      <p:sp>
        <p:nvSpPr>
          <p:cNvPr name="TextBox 11" id="11"/>
          <p:cNvSpPr txBox="true"/>
          <p:nvPr/>
        </p:nvSpPr>
        <p:spPr>
          <a:xfrm rot="0">
            <a:off x="1573748" y="5025915"/>
            <a:ext cx="7231514" cy="1448913"/>
          </a:xfrm>
          <a:prstGeom prst="rect">
            <a:avLst/>
          </a:prstGeom>
        </p:spPr>
        <p:txBody>
          <a:bodyPr anchor="t" rtlCol="false" tIns="0" lIns="0" bIns="0" rIns="0">
            <a:spAutoFit/>
          </a:bodyPr>
          <a:lstStyle/>
          <a:p>
            <a:pPr algn="l">
              <a:lnSpc>
                <a:spcPts val="11466"/>
              </a:lnSpc>
            </a:pPr>
            <a:r>
              <a:rPr lang="en-US" sz="9555" b="true">
                <a:solidFill>
                  <a:srgbClr val="17E3B2"/>
                </a:solidFill>
                <a:latin typeface="Almarai Bold"/>
                <a:ea typeface="Almarai Bold"/>
                <a:cs typeface="Almarai Bold"/>
                <a:sym typeface="Almarai Bold"/>
              </a:rPr>
              <a:t>PROJECT</a:t>
            </a:r>
          </a:p>
        </p:txBody>
      </p:sp>
      <p:sp>
        <p:nvSpPr>
          <p:cNvPr name="Freeform 12" id="12"/>
          <p:cNvSpPr/>
          <p:nvPr/>
        </p:nvSpPr>
        <p:spPr>
          <a:xfrm flipH="false" flipV="false" rot="0">
            <a:off x="12559254" y="4539856"/>
            <a:ext cx="5550615" cy="5591279"/>
          </a:xfrm>
          <a:custGeom>
            <a:avLst/>
            <a:gdLst/>
            <a:ahLst/>
            <a:cxnLst/>
            <a:rect r="r" b="b" t="t" l="l"/>
            <a:pathLst>
              <a:path h="5591279" w="5550615">
                <a:moveTo>
                  <a:pt x="0" y="0"/>
                </a:moveTo>
                <a:lnTo>
                  <a:pt x="5550615" y="0"/>
                </a:lnTo>
                <a:lnTo>
                  <a:pt x="5550615" y="5591279"/>
                </a:lnTo>
                <a:lnTo>
                  <a:pt x="0" y="5591279"/>
                </a:lnTo>
                <a:lnTo>
                  <a:pt x="0" y="0"/>
                </a:lnTo>
                <a:close/>
              </a:path>
            </a:pathLst>
          </a:custGeom>
          <a:blipFill>
            <a:blip r:embed="rId5">
              <a:alphaModFix amt="90000"/>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0016575" y="-1489570"/>
            <a:ext cx="4202211" cy="6003158"/>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5400000">
            <a:off x="16605949" y="8402070"/>
            <a:ext cx="841991" cy="84199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6" id="6"/>
          <p:cNvGrpSpPr/>
          <p:nvPr/>
        </p:nvGrpSpPr>
        <p:grpSpPr>
          <a:xfrm rot="0">
            <a:off x="-5173055" y="-2043171"/>
            <a:ext cx="5754080" cy="8220114"/>
            <a:chOff x="0" y="0"/>
            <a:chExt cx="4445000" cy="6350000"/>
          </a:xfrm>
        </p:grpSpPr>
        <p:sp>
          <p:nvSpPr>
            <p:cNvPr name="Freeform 7" id="7"/>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8" id="8"/>
          <p:cNvGrpSpPr/>
          <p:nvPr/>
        </p:nvGrpSpPr>
        <p:grpSpPr>
          <a:xfrm rot="-10800000">
            <a:off x="16605949" y="1202778"/>
            <a:ext cx="5246522" cy="7495031"/>
            <a:chOff x="0" y="0"/>
            <a:chExt cx="4445000" cy="6350000"/>
          </a:xfrm>
        </p:grpSpPr>
        <p:sp>
          <p:nvSpPr>
            <p:cNvPr name="Freeform 9" id="9"/>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
        <p:nvSpPr>
          <p:cNvPr name="TextBox 10" id="10"/>
          <p:cNvSpPr txBox="true"/>
          <p:nvPr/>
        </p:nvSpPr>
        <p:spPr>
          <a:xfrm rot="0">
            <a:off x="2086296" y="2220273"/>
            <a:ext cx="8833132" cy="1150315"/>
          </a:xfrm>
          <a:prstGeom prst="rect">
            <a:avLst/>
          </a:prstGeom>
        </p:spPr>
        <p:txBody>
          <a:bodyPr anchor="t" rtlCol="false" tIns="0" lIns="0" bIns="0" rIns="0">
            <a:spAutoFit/>
          </a:bodyPr>
          <a:lstStyle/>
          <a:p>
            <a:pPr algn="l">
              <a:lnSpc>
                <a:spcPts val="3008"/>
              </a:lnSpc>
            </a:pPr>
            <a:r>
              <a:rPr lang="en-US" sz="2180">
                <a:solidFill>
                  <a:srgbClr val="FFFFFF"/>
                </a:solidFill>
                <a:latin typeface="Almarai"/>
                <a:ea typeface="Almarai"/>
                <a:cs typeface="Almarai"/>
                <a:sym typeface="Almarai"/>
              </a:rPr>
              <a:t>•Create merging queries between the dim table where you define the surrogate key and the fact table to create a foreign key column in it.</a:t>
            </a:r>
          </a:p>
          <a:p>
            <a:pPr algn="l" marL="0" indent="0" lvl="0">
              <a:lnSpc>
                <a:spcPts val="3008"/>
              </a:lnSpc>
              <a:spcBef>
                <a:spcPct val="0"/>
              </a:spcBef>
            </a:pPr>
          </a:p>
        </p:txBody>
      </p:sp>
      <p:sp>
        <p:nvSpPr>
          <p:cNvPr name="TextBox 11" id="11"/>
          <p:cNvSpPr txBox="true"/>
          <p:nvPr/>
        </p:nvSpPr>
        <p:spPr>
          <a:xfrm rot="0">
            <a:off x="1650154" y="1171014"/>
            <a:ext cx="3956796" cy="605790"/>
          </a:xfrm>
          <a:prstGeom prst="rect">
            <a:avLst/>
          </a:prstGeom>
        </p:spPr>
        <p:txBody>
          <a:bodyPr anchor="t" rtlCol="false" tIns="0" lIns="0" bIns="0" rIns="0">
            <a:spAutoFit/>
          </a:bodyPr>
          <a:lstStyle/>
          <a:p>
            <a:pPr algn="l">
              <a:lnSpc>
                <a:spcPts val="4829"/>
              </a:lnSpc>
              <a:spcBef>
                <a:spcPct val="0"/>
              </a:spcBef>
            </a:pPr>
            <a:r>
              <a:rPr lang="en-US" sz="3499">
                <a:solidFill>
                  <a:srgbClr val="FFFFFF"/>
                </a:solidFill>
                <a:latin typeface="Almarai"/>
                <a:ea typeface="Almarai"/>
                <a:cs typeface="Almarai"/>
                <a:sym typeface="Almarai"/>
              </a:rPr>
              <a:t>2. Merging queries</a:t>
            </a:r>
          </a:p>
        </p:txBody>
      </p:sp>
      <p:sp>
        <p:nvSpPr>
          <p:cNvPr name="Freeform 12" id="12"/>
          <p:cNvSpPr/>
          <p:nvPr/>
        </p:nvSpPr>
        <p:spPr>
          <a:xfrm flipH="false" flipV="false" rot="0">
            <a:off x="2086296" y="3214816"/>
            <a:ext cx="13288781" cy="6594557"/>
          </a:xfrm>
          <a:custGeom>
            <a:avLst/>
            <a:gdLst/>
            <a:ahLst/>
            <a:cxnLst/>
            <a:rect r="r" b="b" t="t" l="l"/>
            <a:pathLst>
              <a:path h="6594557" w="13288781">
                <a:moveTo>
                  <a:pt x="0" y="0"/>
                </a:moveTo>
                <a:lnTo>
                  <a:pt x="13288781" y="0"/>
                </a:lnTo>
                <a:lnTo>
                  <a:pt x="13288781" y="6594557"/>
                </a:lnTo>
                <a:lnTo>
                  <a:pt x="0" y="6594557"/>
                </a:lnTo>
                <a:lnTo>
                  <a:pt x="0" y="0"/>
                </a:lnTo>
                <a:close/>
              </a:path>
            </a:pathLst>
          </a:custGeom>
          <a:blipFill>
            <a:blip r:embed="rId3"/>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0016575" y="-1489570"/>
            <a:ext cx="4202211" cy="6003158"/>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5400000">
            <a:off x="16605949" y="8402070"/>
            <a:ext cx="841991" cy="84199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6" id="6"/>
          <p:cNvGrpSpPr/>
          <p:nvPr/>
        </p:nvGrpSpPr>
        <p:grpSpPr>
          <a:xfrm rot="0">
            <a:off x="-5173055" y="-2043171"/>
            <a:ext cx="5754080" cy="8220114"/>
            <a:chOff x="0" y="0"/>
            <a:chExt cx="4445000" cy="6350000"/>
          </a:xfrm>
        </p:grpSpPr>
        <p:sp>
          <p:nvSpPr>
            <p:cNvPr name="Freeform 7" id="7"/>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8" id="8"/>
          <p:cNvGrpSpPr/>
          <p:nvPr/>
        </p:nvGrpSpPr>
        <p:grpSpPr>
          <a:xfrm rot="-10800000">
            <a:off x="16605949" y="1202778"/>
            <a:ext cx="5246522" cy="7495031"/>
            <a:chOff x="0" y="0"/>
            <a:chExt cx="4445000" cy="6350000"/>
          </a:xfrm>
        </p:grpSpPr>
        <p:sp>
          <p:nvSpPr>
            <p:cNvPr name="Freeform 9" id="9"/>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
        <p:nvSpPr>
          <p:cNvPr name="Freeform 10" id="10"/>
          <p:cNvSpPr/>
          <p:nvPr/>
        </p:nvSpPr>
        <p:spPr>
          <a:xfrm flipH="false" flipV="false" rot="0">
            <a:off x="2086296" y="3370588"/>
            <a:ext cx="14746633" cy="5327221"/>
          </a:xfrm>
          <a:custGeom>
            <a:avLst/>
            <a:gdLst/>
            <a:ahLst/>
            <a:cxnLst/>
            <a:rect r="r" b="b" t="t" l="l"/>
            <a:pathLst>
              <a:path h="5327221" w="14746633">
                <a:moveTo>
                  <a:pt x="0" y="0"/>
                </a:moveTo>
                <a:lnTo>
                  <a:pt x="14746633" y="0"/>
                </a:lnTo>
                <a:lnTo>
                  <a:pt x="14746633" y="5327221"/>
                </a:lnTo>
                <a:lnTo>
                  <a:pt x="0" y="5327221"/>
                </a:lnTo>
                <a:lnTo>
                  <a:pt x="0" y="0"/>
                </a:lnTo>
                <a:close/>
              </a:path>
            </a:pathLst>
          </a:custGeom>
          <a:blipFill>
            <a:blip r:embed="rId3"/>
            <a:stretch>
              <a:fillRect l="0" t="0" r="0" b="0"/>
            </a:stretch>
          </a:blipFill>
        </p:spPr>
      </p:sp>
      <p:sp>
        <p:nvSpPr>
          <p:cNvPr name="TextBox 11" id="11"/>
          <p:cNvSpPr txBox="true"/>
          <p:nvPr/>
        </p:nvSpPr>
        <p:spPr>
          <a:xfrm rot="0">
            <a:off x="2086296" y="2220273"/>
            <a:ext cx="8833132" cy="1150315"/>
          </a:xfrm>
          <a:prstGeom prst="rect">
            <a:avLst/>
          </a:prstGeom>
        </p:spPr>
        <p:txBody>
          <a:bodyPr anchor="t" rtlCol="false" tIns="0" lIns="0" bIns="0" rIns="0">
            <a:spAutoFit/>
          </a:bodyPr>
          <a:lstStyle/>
          <a:p>
            <a:pPr algn="l">
              <a:lnSpc>
                <a:spcPts val="3008"/>
              </a:lnSpc>
            </a:pPr>
            <a:r>
              <a:rPr lang="en-US" sz="2180">
                <a:solidFill>
                  <a:srgbClr val="FFFFFF"/>
                </a:solidFill>
                <a:latin typeface="Almarai"/>
                <a:ea typeface="Almarai"/>
                <a:cs typeface="Almarai"/>
                <a:sym typeface="Almarai"/>
              </a:rPr>
              <a:t>•Create different between order date and ship date in fact table </a:t>
            </a:r>
          </a:p>
          <a:p>
            <a:pPr algn="l">
              <a:lnSpc>
                <a:spcPts val="3008"/>
              </a:lnSpc>
            </a:pPr>
            <a:r>
              <a:rPr lang="en-US" sz="2180">
                <a:solidFill>
                  <a:srgbClr val="FFFFFF"/>
                </a:solidFill>
                <a:latin typeface="Almarai"/>
                <a:ea typeface="Almarai"/>
                <a:cs typeface="Almarai"/>
                <a:sym typeface="Almarai"/>
              </a:rPr>
              <a:t>•Using function Duration.Days([ShipDate] - [OrderDate])</a:t>
            </a:r>
          </a:p>
          <a:p>
            <a:pPr algn="l" marL="0" indent="0" lvl="0">
              <a:lnSpc>
                <a:spcPts val="3008"/>
              </a:lnSpc>
              <a:spcBef>
                <a:spcPct val="0"/>
              </a:spcBef>
            </a:pPr>
          </a:p>
        </p:txBody>
      </p:sp>
      <p:sp>
        <p:nvSpPr>
          <p:cNvPr name="TextBox 12" id="12"/>
          <p:cNvSpPr txBox="true"/>
          <p:nvPr/>
        </p:nvSpPr>
        <p:spPr>
          <a:xfrm rot="0">
            <a:off x="1650154" y="1171014"/>
            <a:ext cx="5740454" cy="605790"/>
          </a:xfrm>
          <a:prstGeom prst="rect">
            <a:avLst/>
          </a:prstGeom>
        </p:spPr>
        <p:txBody>
          <a:bodyPr anchor="t" rtlCol="false" tIns="0" lIns="0" bIns="0" rIns="0">
            <a:spAutoFit/>
          </a:bodyPr>
          <a:lstStyle/>
          <a:p>
            <a:pPr algn="l">
              <a:lnSpc>
                <a:spcPts val="4829"/>
              </a:lnSpc>
              <a:spcBef>
                <a:spcPct val="0"/>
              </a:spcBef>
            </a:pPr>
            <a:r>
              <a:rPr lang="en-US" sz="3499">
                <a:solidFill>
                  <a:srgbClr val="FFFFFF"/>
                </a:solidFill>
                <a:latin typeface="Almarai"/>
                <a:ea typeface="Almarai"/>
                <a:cs typeface="Almarai"/>
                <a:sym typeface="Almarai"/>
              </a:rPr>
              <a:t>3. Custom transformations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594553" y="3842557"/>
            <a:ext cx="911914" cy="91191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grpSp>
        <p:nvGrpSpPr>
          <p:cNvPr name="Group 5" id="5"/>
          <p:cNvGrpSpPr/>
          <p:nvPr/>
        </p:nvGrpSpPr>
        <p:grpSpPr>
          <a:xfrm rot="0">
            <a:off x="2523497" y="4784853"/>
            <a:ext cx="911914" cy="91191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grpSp>
        <p:nvGrpSpPr>
          <p:cNvPr name="Group 8" id="8"/>
          <p:cNvGrpSpPr/>
          <p:nvPr/>
        </p:nvGrpSpPr>
        <p:grpSpPr>
          <a:xfrm rot="0">
            <a:off x="3403526" y="5768611"/>
            <a:ext cx="911914" cy="91191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grpSp>
        <p:nvGrpSpPr>
          <p:cNvPr name="Group 11" id="11"/>
          <p:cNvGrpSpPr/>
          <p:nvPr/>
        </p:nvGrpSpPr>
        <p:grpSpPr>
          <a:xfrm rot="0">
            <a:off x="4332470" y="6680525"/>
            <a:ext cx="911914" cy="91191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grpSp>
        <p:nvGrpSpPr>
          <p:cNvPr name="Group 14" id="14"/>
          <p:cNvGrpSpPr/>
          <p:nvPr/>
        </p:nvGrpSpPr>
        <p:grpSpPr>
          <a:xfrm rot="0">
            <a:off x="10016575" y="-1489570"/>
            <a:ext cx="4202211" cy="6003158"/>
            <a:chOff x="0" y="0"/>
            <a:chExt cx="4445000" cy="6350000"/>
          </a:xfrm>
        </p:grpSpPr>
        <p:sp>
          <p:nvSpPr>
            <p:cNvPr name="Freeform 15" id="1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16" id="16"/>
          <p:cNvGrpSpPr/>
          <p:nvPr/>
        </p:nvGrpSpPr>
        <p:grpSpPr>
          <a:xfrm rot="5400000">
            <a:off x="16605949" y="8402070"/>
            <a:ext cx="841991" cy="84199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18" id="18"/>
          <p:cNvGrpSpPr/>
          <p:nvPr/>
        </p:nvGrpSpPr>
        <p:grpSpPr>
          <a:xfrm rot="0">
            <a:off x="-5173055" y="-2043171"/>
            <a:ext cx="5754080" cy="8220114"/>
            <a:chOff x="0" y="0"/>
            <a:chExt cx="4445000" cy="6350000"/>
          </a:xfrm>
        </p:grpSpPr>
        <p:sp>
          <p:nvSpPr>
            <p:cNvPr name="Freeform 19" id="19"/>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20" id="20"/>
          <p:cNvGrpSpPr/>
          <p:nvPr/>
        </p:nvGrpSpPr>
        <p:grpSpPr>
          <a:xfrm rot="-10800000">
            <a:off x="16605949" y="1202778"/>
            <a:ext cx="5246522" cy="7495031"/>
            <a:chOff x="0" y="0"/>
            <a:chExt cx="4445000" cy="6350000"/>
          </a:xfrm>
        </p:grpSpPr>
        <p:sp>
          <p:nvSpPr>
            <p:cNvPr name="Freeform 21" id="21"/>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22" id="22"/>
          <p:cNvGrpSpPr/>
          <p:nvPr/>
        </p:nvGrpSpPr>
        <p:grpSpPr>
          <a:xfrm rot="5400000">
            <a:off x="965111" y="911084"/>
            <a:ext cx="1224824" cy="122482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24" id="24"/>
          <p:cNvGrpSpPr/>
          <p:nvPr/>
        </p:nvGrpSpPr>
        <p:grpSpPr>
          <a:xfrm rot="0">
            <a:off x="5256432" y="7592440"/>
            <a:ext cx="911914" cy="911914"/>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26" id="26"/>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grpSp>
        <p:nvGrpSpPr>
          <p:cNvPr name="Group 27" id="27"/>
          <p:cNvGrpSpPr/>
          <p:nvPr/>
        </p:nvGrpSpPr>
        <p:grpSpPr>
          <a:xfrm rot="0">
            <a:off x="6185377" y="8504354"/>
            <a:ext cx="911914" cy="911914"/>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29" id="29"/>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sp>
        <p:nvSpPr>
          <p:cNvPr name="Freeform 30" id="30"/>
          <p:cNvSpPr/>
          <p:nvPr/>
        </p:nvSpPr>
        <p:spPr>
          <a:xfrm flipH="false" flipV="false" rot="0">
            <a:off x="13200655" y="2419969"/>
            <a:ext cx="4188654" cy="4888327"/>
          </a:xfrm>
          <a:custGeom>
            <a:avLst/>
            <a:gdLst/>
            <a:ahLst/>
            <a:cxnLst/>
            <a:rect r="r" b="b" t="t" l="l"/>
            <a:pathLst>
              <a:path h="4888327" w="4188654">
                <a:moveTo>
                  <a:pt x="0" y="0"/>
                </a:moveTo>
                <a:lnTo>
                  <a:pt x="4188654" y="0"/>
                </a:lnTo>
                <a:lnTo>
                  <a:pt x="4188654" y="4888327"/>
                </a:lnTo>
                <a:lnTo>
                  <a:pt x="0" y="4888327"/>
                </a:lnTo>
                <a:lnTo>
                  <a:pt x="0" y="0"/>
                </a:lnTo>
                <a:close/>
              </a:path>
            </a:pathLst>
          </a:custGeom>
          <a:blipFill>
            <a:blip r:embed="rId3"/>
            <a:stretch>
              <a:fillRect l="-14326" t="0" r="-30412" b="0"/>
            </a:stretch>
          </a:blipFill>
        </p:spPr>
      </p:sp>
      <p:sp>
        <p:nvSpPr>
          <p:cNvPr name="TextBox 31" id="31"/>
          <p:cNvSpPr txBox="true"/>
          <p:nvPr/>
        </p:nvSpPr>
        <p:spPr>
          <a:xfrm rot="0">
            <a:off x="1577523" y="3917968"/>
            <a:ext cx="880028" cy="684892"/>
          </a:xfrm>
          <a:prstGeom prst="rect">
            <a:avLst/>
          </a:prstGeom>
        </p:spPr>
        <p:txBody>
          <a:bodyPr anchor="t" rtlCol="false" tIns="0" lIns="0" bIns="0" rIns="0">
            <a:spAutoFit/>
          </a:bodyPr>
          <a:lstStyle/>
          <a:p>
            <a:pPr algn="ctr" marL="0" indent="0" lvl="0">
              <a:lnSpc>
                <a:spcPts val="5526"/>
              </a:lnSpc>
              <a:spcBef>
                <a:spcPct val="0"/>
              </a:spcBef>
            </a:pPr>
            <a:r>
              <a:rPr lang="en-US" b="true" sz="4004">
                <a:solidFill>
                  <a:srgbClr val="051D40"/>
                </a:solidFill>
                <a:latin typeface="Almarai Bold"/>
                <a:ea typeface="Almarai Bold"/>
                <a:cs typeface="Almarai Bold"/>
                <a:sym typeface="Almarai Bold"/>
              </a:rPr>
              <a:t>01</a:t>
            </a:r>
          </a:p>
        </p:txBody>
      </p:sp>
      <p:sp>
        <p:nvSpPr>
          <p:cNvPr name="TextBox 32" id="32"/>
          <p:cNvSpPr txBox="true"/>
          <p:nvPr/>
        </p:nvSpPr>
        <p:spPr>
          <a:xfrm rot="0">
            <a:off x="2506468" y="4860264"/>
            <a:ext cx="880028" cy="684892"/>
          </a:xfrm>
          <a:prstGeom prst="rect">
            <a:avLst/>
          </a:prstGeom>
        </p:spPr>
        <p:txBody>
          <a:bodyPr anchor="t" rtlCol="false" tIns="0" lIns="0" bIns="0" rIns="0">
            <a:spAutoFit/>
          </a:bodyPr>
          <a:lstStyle/>
          <a:p>
            <a:pPr algn="ctr" marL="0" indent="0" lvl="0">
              <a:lnSpc>
                <a:spcPts val="5526"/>
              </a:lnSpc>
              <a:spcBef>
                <a:spcPct val="0"/>
              </a:spcBef>
            </a:pPr>
            <a:r>
              <a:rPr lang="en-US" b="true" sz="4004">
                <a:solidFill>
                  <a:srgbClr val="051D40"/>
                </a:solidFill>
                <a:latin typeface="Almarai Bold"/>
                <a:ea typeface="Almarai Bold"/>
                <a:cs typeface="Almarai Bold"/>
                <a:sym typeface="Almarai Bold"/>
              </a:rPr>
              <a:t>02</a:t>
            </a:r>
          </a:p>
        </p:txBody>
      </p:sp>
      <p:sp>
        <p:nvSpPr>
          <p:cNvPr name="TextBox 33" id="33"/>
          <p:cNvSpPr txBox="true"/>
          <p:nvPr/>
        </p:nvSpPr>
        <p:spPr>
          <a:xfrm rot="0">
            <a:off x="3386496" y="5844022"/>
            <a:ext cx="880028" cy="684892"/>
          </a:xfrm>
          <a:prstGeom prst="rect">
            <a:avLst/>
          </a:prstGeom>
        </p:spPr>
        <p:txBody>
          <a:bodyPr anchor="t" rtlCol="false" tIns="0" lIns="0" bIns="0" rIns="0">
            <a:spAutoFit/>
          </a:bodyPr>
          <a:lstStyle/>
          <a:p>
            <a:pPr algn="ctr" marL="0" indent="0" lvl="0">
              <a:lnSpc>
                <a:spcPts val="5526"/>
              </a:lnSpc>
              <a:spcBef>
                <a:spcPct val="0"/>
              </a:spcBef>
            </a:pPr>
            <a:r>
              <a:rPr lang="en-US" b="true" sz="4004">
                <a:solidFill>
                  <a:srgbClr val="051D40"/>
                </a:solidFill>
                <a:latin typeface="Almarai Bold"/>
                <a:ea typeface="Almarai Bold"/>
                <a:cs typeface="Almarai Bold"/>
                <a:sym typeface="Almarai Bold"/>
              </a:rPr>
              <a:t>03</a:t>
            </a:r>
          </a:p>
        </p:txBody>
      </p:sp>
      <p:sp>
        <p:nvSpPr>
          <p:cNvPr name="TextBox 34" id="34"/>
          <p:cNvSpPr txBox="true"/>
          <p:nvPr/>
        </p:nvSpPr>
        <p:spPr>
          <a:xfrm rot="0">
            <a:off x="4315440" y="6755937"/>
            <a:ext cx="880028" cy="684892"/>
          </a:xfrm>
          <a:prstGeom prst="rect">
            <a:avLst/>
          </a:prstGeom>
        </p:spPr>
        <p:txBody>
          <a:bodyPr anchor="t" rtlCol="false" tIns="0" lIns="0" bIns="0" rIns="0">
            <a:spAutoFit/>
          </a:bodyPr>
          <a:lstStyle/>
          <a:p>
            <a:pPr algn="ctr" marL="0" indent="0" lvl="0">
              <a:lnSpc>
                <a:spcPts val="5526"/>
              </a:lnSpc>
              <a:spcBef>
                <a:spcPct val="0"/>
              </a:spcBef>
            </a:pPr>
            <a:r>
              <a:rPr lang="en-US" b="true" sz="4004">
                <a:solidFill>
                  <a:srgbClr val="051D40"/>
                </a:solidFill>
                <a:latin typeface="Almarai Bold"/>
                <a:ea typeface="Almarai Bold"/>
                <a:cs typeface="Almarai Bold"/>
                <a:sym typeface="Almarai Bold"/>
              </a:rPr>
              <a:t>04</a:t>
            </a:r>
          </a:p>
        </p:txBody>
      </p:sp>
      <p:sp>
        <p:nvSpPr>
          <p:cNvPr name="TextBox 35" id="35"/>
          <p:cNvSpPr txBox="true"/>
          <p:nvPr/>
        </p:nvSpPr>
        <p:spPr>
          <a:xfrm rot="0">
            <a:off x="2802061" y="3864686"/>
            <a:ext cx="6138901" cy="765663"/>
          </a:xfrm>
          <a:prstGeom prst="rect">
            <a:avLst/>
          </a:prstGeom>
        </p:spPr>
        <p:txBody>
          <a:bodyPr anchor="t" rtlCol="false" tIns="0" lIns="0" bIns="0" rIns="0">
            <a:spAutoFit/>
          </a:bodyPr>
          <a:lstStyle/>
          <a:p>
            <a:pPr algn="l">
              <a:lnSpc>
                <a:spcPts val="3006"/>
              </a:lnSpc>
            </a:pPr>
            <a:r>
              <a:rPr lang="en-US" sz="2178">
                <a:solidFill>
                  <a:srgbClr val="FFFFFF"/>
                </a:solidFill>
                <a:latin typeface="Almarai"/>
                <a:ea typeface="Almarai"/>
                <a:cs typeface="Almarai"/>
                <a:sym typeface="Almarai"/>
              </a:rPr>
              <a:t>Total Sales = SUM(FactSales[Sales])</a:t>
            </a:r>
          </a:p>
          <a:p>
            <a:pPr algn="l" marL="0" indent="0" lvl="0">
              <a:lnSpc>
                <a:spcPts val="3006"/>
              </a:lnSpc>
              <a:spcBef>
                <a:spcPct val="0"/>
              </a:spcBef>
            </a:pPr>
          </a:p>
        </p:txBody>
      </p:sp>
      <p:sp>
        <p:nvSpPr>
          <p:cNvPr name="TextBox 36" id="36"/>
          <p:cNvSpPr txBox="true"/>
          <p:nvPr/>
        </p:nvSpPr>
        <p:spPr>
          <a:xfrm rot="0">
            <a:off x="3731005" y="4806982"/>
            <a:ext cx="6138901" cy="765663"/>
          </a:xfrm>
          <a:prstGeom prst="rect">
            <a:avLst/>
          </a:prstGeom>
        </p:spPr>
        <p:txBody>
          <a:bodyPr anchor="t" rtlCol="false" tIns="0" lIns="0" bIns="0" rIns="0">
            <a:spAutoFit/>
          </a:bodyPr>
          <a:lstStyle/>
          <a:p>
            <a:pPr algn="l">
              <a:lnSpc>
                <a:spcPts val="3006"/>
              </a:lnSpc>
            </a:pPr>
            <a:r>
              <a:rPr lang="en-US" sz="2178">
                <a:solidFill>
                  <a:srgbClr val="FFFFFF"/>
                </a:solidFill>
                <a:latin typeface="Almarai"/>
                <a:ea typeface="Almarai"/>
                <a:cs typeface="Almarai"/>
                <a:sym typeface="Almarai"/>
              </a:rPr>
              <a:t>Total Orders = Count(FactSales[Order ID])</a:t>
            </a:r>
          </a:p>
          <a:p>
            <a:pPr algn="l" marL="0" indent="0" lvl="0">
              <a:lnSpc>
                <a:spcPts val="3006"/>
              </a:lnSpc>
              <a:spcBef>
                <a:spcPct val="0"/>
              </a:spcBef>
            </a:pPr>
          </a:p>
        </p:txBody>
      </p:sp>
      <p:sp>
        <p:nvSpPr>
          <p:cNvPr name="TextBox 37" id="37"/>
          <p:cNvSpPr txBox="true"/>
          <p:nvPr/>
        </p:nvSpPr>
        <p:spPr>
          <a:xfrm rot="0">
            <a:off x="4611033" y="5790740"/>
            <a:ext cx="6508160" cy="765663"/>
          </a:xfrm>
          <a:prstGeom prst="rect">
            <a:avLst/>
          </a:prstGeom>
        </p:spPr>
        <p:txBody>
          <a:bodyPr anchor="t" rtlCol="false" tIns="0" lIns="0" bIns="0" rIns="0">
            <a:spAutoFit/>
          </a:bodyPr>
          <a:lstStyle/>
          <a:p>
            <a:pPr algn="l">
              <a:lnSpc>
                <a:spcPts val="3006"/>
              </a:lnSpc>
            </a:pPr>
            <a:r>
              <a:rPr lang="en-US" sz="2178">
                <a:solidFill>
                  <a:srgbClr val="FFFFFF"/>
                </a:solidFill>
                <a:latin typeface="Almarai"/>
                <a:ea typeface="Almarai"/>
                <a:cs typeface="Almarai"/>
                <a:sym typeface="Almarai"/>
              </a:rPr>
              <a:t>Total Products = COUNT(DimProducts[Product ID])</a:t>
            </a:r>
          </a:p>
          <a:p>
            <a:pPr algn="l" marL="0" indent="0" lvl="0">
              <a:lnSpc>
                <a:spcPts val="3006"/>
              </a:lnSpc>
              <a:spcBef>
                <a:spcPct val="0"/>
              </a:spcBef>
            </a:pPr>
          </a:p>
        </p:txBody>
      </p:sp>
      <p:sp>
        <p:nvSpPr>
          <p:cNvPr name="TextBox 38" id="38"/>
          <p:cNvSpPr txBox="true"/>
          <p:nvPr/>
        </p:nvSpPr>
        <p:spPr>
          <a:xfrm rot="0">
            <a:off x="5539977" y="6702655"/>
            <a:ext cx="6651028" cy="386502"/>
          </a:xfrm>
          <a:prstGeom prst="rect">
            <a:avLst/>
          </a:prstGeom>
        </p:spPr>
        <p:txBody>
          <a:bodyPr anchor="t" rtlCol="false" tIns="0" lIns="0" bIns="0" rIns="0">
            <a:spAutoFit/>
          </a:bodyPr>
          <a:lstStyle/>
          <a:p>
            <a:pPr algn="l" marL="0" indent="0" lvl="0">
              <a:lnSpc>
                <a:spcPts val="3006"/>
              </a:lnSpc>
              <a:spcBef>
                <a:spcPct val="0"/>
              </a:spcBef>
            </a:pPr>
            <a:r>
              <a:rPr lang="en-US" sz="2178">
                <a:solidFill>
                  <a:srgbClr val="FFFFFF"/>
                </a:solidFill>
                <a:latin typeface="Almarai"/>
                <a:ea typeface="Almarai"/>
                <a:cs typeface="Almarai"/>
                <a:sym typeface="Almarai"/>
              </a:rPr>
              <a:t>Total Customers = count(DimCustomers[Customer ID])</a:t>
            </a:r>
          </a:p>
        </p:txBody>
      </p:sp>
      <p:sp>
        <p:nvSpPr>
          <p:cNvPr name="TextBox 39" id="39"/>
          <p:cNvSpPr txBox="true"/>
          <p:nvPr/>
        </p:nvSpPr>
        <p:spPr>
          <a:xfrm rot="0">
            <a:off x="849400" y="1053936"/>
            <a:ext cx="1456246" cy="860281"/>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04</a:t>
            </a:r>
          </a:p>
        </p:txBody>
      </p:sp>
      <p:sp>
        <p:nvSpPr>
          <p:cNvPr name="TextBox 40" id="40"/>
          <p:cNvSpPr txBox="true"/>
          <p:nvPr/>
        </p:nvSpPr>
        <p:spPr>
          <a:xfrm rot="0">
            <a:off x="2739970" y="1193204"/>
            <a:ext cx="6688860" cy="781050"/>
          </a:xfrm>
          <a:prstGeom prst="rect">
            <a:avLst/>
          </a:prstGeom>
        </p:spPr>
        <p:txBody>
          <a:bodyPr anchor="t" rtlCol="false" tIns="0" lIns="0" bIns="0" rIns="0">
            <a:spAutoFit/>
          </a:bodyPr>
          <a:lstStyle/>
          <a:p>
            <a:pPr algn="l" marL="0" indent="0" lvl="0">
              <a:lnSpc>
                <a:spcPts val="6000"/>
              </a:lnSpc>
              <a:spcBef>
                <a:spcPct val="0"/>
              </a:spcBef>
            </a:pPr>
            <a:r>
              <a:rPr lang="en-US" b="true" sz="5000">
                <a:solidFill>
                  <a:srgbClr val="FFFFFF"/>
                </a:solidFill>
                <a:latin typeface="Almarai Bold"/>
                <a:ea typeface="Almarai Bold"/>
                <a:cs typeface="Almarai Bold"/>
                <a:sym typeface="Almarai Bold"/>
              </a:rPr>
              <a:t>DATA ANALYSIS:</a:t>
            </a:r>
          </a:p>
        </p:txBody>
      </p:sp>
      <p:sp>
        <p:nvSpPr>
          <p:cNvPr name="TextBox 41" id="41"/>
          <p:cNvSpPr txBox="true"/>
          <p:nvPr/>
        </p:nvSpPr>
        <p:spPr>
          <a:xfrm rot="0">
            <a:off x="5239403" y="7667851"/>
            <a:ext cx="880028" cy="693644"/>
          </a:xfrm>
          <a:prstGeom prst="rect">
            <a:avLst/>
          </a:prstGeom>
        </p:spPr>
        <p:txBody>
          <a:bodyPr anchor="t" rtlCol="false" tIns="0" lIns="0" bIns="0" rIns="0">
            <a:spAutoFit/>
          </a:bodyPr>
          <a:lstStyle/>
          <a:p>
            <a:pPr algn="ctr" marL="0" indent="0" lvl="0">
              <a:lnSpc>
                <a:spcPts val="5526"/>
              </a:lnSpc>
              <a:spcBef>
                <a:spcPct val="0"/>
              </a:spcBef>
            </a:pPr>
            <a:r>
              <a:rPr lang="en-US" b="true" sz="4004">
                <a:solidFill>
                  <a:srgbClr val="051D40"/>
                </a:solidFill>
                <a:latin typeface="Almarai Bold"/>
                <a:ea typeface="Almarai Bold"/>
                <a:cs typeface="Almarai Bold"/>
                <a:sym typeface="Almarai Bold"/>
              </a:rPr>
              <a:t>05</a:t>
            </a:r>
          </a:p>
        </p:txBody>
      </p:sp>
      <p:sp>
        <p:nvSpPr>
          <p:cNvPr name="TextBox 42" id="42"/>
          <p:cNvSpPr txBox="true"/>
          <p:nvPr/>
        </p:nvSpPr>
        <p:spPr>
          <a:xfrm rot="0">
            <a:off x="6463940" y="7614569"/>
            <a:ext cx="9144862" cy="386502"/>
          </a:xfrm>
          <a:prstGeom prst="rect">
            <a:avLst/>
          </a:prstGeom>
        </p:spPr>
        <p:txBody>
          <a:bodyPr anchor="t" rtlCol="false" tIns="0" lIns="0" bIns="0" rIns="0">
            <a:spAutoFit/>
          </a:bodyPr>
          <a:lstStyle/>
          <a:p>
            <a:pPr algn="l" marL="0" indent="0" lvl="0">
              <a:lnSpc>
                <a:spcPts val="3006"/>
              </a:lnSpc>
              <a:spcBef>
                <a:spcPct val="0"/>
              </a:spcBef>
            </a:pPr>
            <a:r>
              <a:rPr lang="en-US" sz="2178">
                <a:solidFill>
                  <a:srgbClr val="FFFFFF"/>
                </a:solidFill>
                <a:latin typeface="Almarai"/>
                <a:ea typeface="Almarai"/>
                <a:cs typeface="Almarai"/>
                <a:sym typeface="Almarai"/>
              </a:rPr>
              <a:t>Avg. orders Sales = SUM(FactSales[Sales]) / COUNT(FactSales[Order ID])</a:t>
            </a:r>
          </a:p>
        </p:txBody>
      </p:sp>
      <p:sp>
        <p:nvSpPr>
          <p:cNvPr name="TextBox 43" id="43"/>
          <p:cNvSpPr txBox="true"/>
          <p:nvPr/>
        </p:nvSpPr>
        <p:spPr>
          <a:xfrm rot="0">
            <a:off x="1347435" y="2684432"/>
            <a:ext cx="6045449" cy="609600"/>
          </a:xfrm>
          <a:prstGeom prst="rect">
            <a:avLst/>
          </a:prstGeom>
        </p:spPr>
        <p:txBody>
          <a:bodyPr anchor="t" rtlCol="false" tIns="0" lIns="0" bIns="0" rIns="0">
            <a:spAutoFit/>
          </a:bodyPr>
          <a:lstStyle/>
          <a:p>
            <a:pPr algn="l" marL="863595" indent="-431797" lvl="1">
              <a:lnSpc>
                <a:spcPts val="4799"/>
              </a:lnSpc>
              <a:spcBef>
                <a:spcPct val="0"/>
              </a:spcBef>
              <a:buAutoNum type="arabicPeriod" startAt="1"/>
            </a:pPr>
            <a:r>
              <a:rPr lang="en-US" b="true" sz="3999">
                <a:solidFill>
                  <a:srgbClr val="FFFFFF"/>
                </a:solidFill>
                <a:latin typeface="Almarai Bold"/>
                <a:ea typeface="Almarai Bold"/>
                <a:cs typeface="Almarai Bold"/>
                <a:sym typeface="Almarai Bold"/>
              </a:rPr>
              <a:t> DAX MEASURES:</a:t>
            </a:r>
          </a:p>
        </p:txBody>
      </p:sp>
      <p:sp>
        <p:nvSpPr>
          <p:cNvPr name="TextBox 44" id="44"/>
          <p:cNvSpPr txBox="true"/>
          <p:nvPr/>
        </p:nvSpPr>
        <p:spPr>
          <a:xfrm rot="0">
            <a:off x="6168347" y="8579765"/>
            <a:ext cx="880028" cy="693644"/>
          </a:xfrm>
          <a:prstGeom prst="rect">
            <a:avLst/>
          </a:prstGeom>
        </p:spPr>
        <p:txBody>
          <a:bodyPr anchor="t" rtlCol="false" tIns="0" lIns="0" bIns="0" rIns="0">
            <a:spAutoFit/>
          </a:bodyPr>
          <a:lstStyle/>
          <a:p>
            <a:pPr algn="ctr" marL="0" indent="0" lvl="0">
              <a:lnSpc>
                <a:spcPts val="5526"/>
              </a:lnSpc>
              <a:spcBef>
                <a:spcPct val="0"/>
              </a:spcBef>
            </a:pPr>
            <a:r>
              <a:rPr lang="en-US" b="true" sz="4004">
                <a:solidFill>
                  <a:srgbClr val="051D40"/>
                </a:solidFill>
                <a:latin typeface="Almarai Bold"/>
                <a:ea typeface="Almarai Bold"/>
                <a:cs typeface="Almarai Bold"/>
                <a:sym typeface="Almarai Bold"/>
              </a:rPr>
              <a:t>06</a:t>
            </a:r>
          </a:p>
        </p:txBody>
      </p:sp>
      <p:sp>
        <p:nvSpPr>
          <p:cNvPr name="TextBox 45" id="45"/>
          <p:cNvSpPr txBox="true"/>
          <p:nvPr/>
        </p:nvSpPr>
        <p:spPr>
          <a:xfrm rot="0">
            <a:off x="7392884" y="8526484"/>
            <a:ext cx="9442645" cy="386502"/>
          </a:xfrm>
          <a:prstGeom prst="rect">
            <a:avLst/>
          </a:prstGeom>
        </p:spPr>
        <p:txBody>
          <a:bodyPr anchor="t" rtlCol="false" tIns="0" lIns="0" bIns="0" rIns="0">
            <a:spAutoFit/>
          </a:bodyPr>
          <a:lstStyle/>
          <a:p>
            <a:pPr algn="l" marL="0" indent="0" lvl="0">
              <a:lnSpc>
                <a:spcPts val="3006"/>
              </a:lnSpc>
              <a:spcBef>
                <a:spcPct val="0"/>
              </a:spcBef>
            </a:pPr>
            <a:r>
              <a:rPr lang="en-US" sz="2178">
                <a:solidFill>
                  <a:srgbClr val="FFFFFF"/>
                </a:solidFill>
                <a:latin typeface="Almarai"/>
                <a:ea typeface="Almarai"/>
                <a:cs typeface="Almarai"/>
                <a:sym typeface="Almarai"/>
              </a:rPr>
              <a:t>Avg. Cycle time = SUM(FactSales[Cycle time])/COUNT(FactSales[Order ID])</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2441000" y="3280582"/>
            <a:ext cx="911914" cy="91191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grpSp>
        <p:nvGrpSpPr>
          <p:cNvPr name="Group 5" id="5"/>
          <p:cNvGrpSpPr/>
          <p:nvPr/>
        </p:nvGrpSpPr>
        <p:grpSpPr>
          <a:xfrm rot="0">
            <a:off x="3369944" y="4222878"/>
            <a:ext cx="911914" cy="91191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grpSp>
        <p:nvGrpSpPr>
          <p:cNvPr name="Group 8" id="8"/>
          <p:cNvGrpSpPr/>
          <p:nvPr/>
        </p:nvGrpSpPr>
        <p:grpSpPr>
          <a:xfrm rot="0">
            <a:off x="4249973" y="5206636"/>
            <a:ext cx="911914" cy="91191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grpSp>
        <p:nvGrpSpPr>
          <p:cNvPr name="Group 11" id="11"/>
          <p:cNvGrpSpPr/>
          <p:nvPr/>
        </p:nvGrpSpPr>
        <p:grpSpPr>
          <a:xfrm rot="0">
            <a:off x="5178917" y="6118550"/>
            <a:ext cx="911914" cy="91191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grpSp>
        <p:nvGrpSpPr>
          <p:cNvPr name="Group 14" id="14"/>
          <p:cNvGrpSpPr/>
          <p:nvPr/>
        </p:nvGrpSpPr>
        <p:grpSpPr>
          <a:xfrm rot="0">
            <a:off x="10016575" y="-1489570"/>
            <a:ext cx="4202211" cy="6003158"/>
            <a:chOff x="0" y="0"/>
            <a:chExt cx="4445000" cy="6350000"/>
          </a:xfrm>
        </p:grpSpPr>
        <p:sp>
          <p:nvSpPr>
            <p:cNvPr name="Freeform 15" id="1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16" id="16"/>
          <p:cNvGrpSpPr/>
          <p:nvPr/>
        </p:nvGrpSpPr>
        <p:grpSpPr>
          <a:xfrm rot="5400000">
            <a:off x="16605949" y="8402070"/>
            <a:ext cx="841991" cy="84199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18" id="18"/>
          <p:cNvGrpSpPr/>
          <p:nvPr/>
        </p:nvGrpSpPr>
        <p:grpSpPr>
          <a:xfrm rot="0">
            <a:off x="-5173055" y="-2043171"/>
            <a:ext cx="5754080" cy="8220114"/>
            <a:chOff x="0" y="0"/>
            <a:chExt cx="4445000" cy="6350000"/>
          </a:xfrm>
        </p:grpSpPr>
        <p:sp>
          <p:nvSpPr>
            <p:cNvPr name="Freeform 19" id="19"/>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
        <p:nvSpPr>
          <p:cNvPr name="TextBox 20" id="20"/>
          <p:cNvSpPr txBox="true"/>
          <p:nvPr/>
        </p:nvSpPr>
        <p:spPr>
          <a:xfrm rot="0">
            <a:off x="1580351" y="1406500"/>
            <a:ext cx="6045449" cy="609600"/>
          </a:xfrm>
          <a:prstGeom prst="rect">
            <a:avLst/>
          </a:prstGeom>
        </p:spPr>
        <p:txBody>
          <a:bodyPr anchor="t" rtlCol="false" tIns="0" lIns="0" bIns="0" rIns="0">
            <a:spAutoFit/>
          </a:bodyPr>
          <a:lstStyle/>
          <a:p>
            <a:pPr algn="l">
              <a:lnSpc>
                <a:spcPts val="4799"/>
              </a:lnSpc>
              <a:spcBef>
                <a:spcPct val="0"/>
              </a:spcBef>
            </a:pPr>
            <a:r>
              <a:rPr lang="en-US" b="true" sz="3999">
                <a:solidFill>
                  <a:srgbClr val="FFFFFF"/>
                </a:solidFill>
                <a:latin typeface="Almarai Bold"/>
                <a:ea typeface="Almarai Bold"/>
                <a:cs typeface="Almarai Bold"/>
                <a:sym typeface="Almarai Bold"/>
              </a:rPr>
              <a:t>2. POSSIBLE INSIGHTS:</a:t>
            </a:r>
          </a:p>
        </p:txBody>
      </p:sp>
      <p:sp>
        <p:nvSpPr>
          <p:cNvPr name="TextBox 21" id="21"/>
          <p:cNvSpPr txBox="true"/>
          <p:nvPr/>
        </p:nvSpPr>
        <p:spPr>
          <a:xfrm rot="0">
            <a:off x="2423970" y="3355993"/>
            <a:ext cx="880028" cy="684892"/>
          </a:xfrm>
          <a:prstGeom prst="rect">
            <a:avLst/>
          </a:prstGeom>
        </p:spPr>
        <p:txBody>
          <a:bodyPr anchor="t" rtlCol="false" tIns="0" lIns="0" bIns="0" rIns="0">
            <a:spAutoFit/>
          </a:bodyPr>
          <a:lstStyle/>
          <a:p>
            <a:pPr algn="ctr" marL="0" indent="0" lvl="0">
              <a:lnSpc>
                <a:spcPts val="5526"/>
              </a:lnSpc>
              <a:spcBef>
                <a:spcPct val="0"/>
              </a:spcBef>
            </a:pPr>
            <a:r>
              <a:rPr lang="en-US" b="true" sz="4004">
                <a:solidFill>
                  <a:srgbClr val="051D40"/>
                </a:solidFill>
                <a:latin typeface="Almarai Bold"/>
                <a:ea typeface="Almarai Bold"/>
                <a:cs typeface="Almarai Bold"/>
                <a:sym typeface="Almarai Bold"/>
              </a:rPr>
              <a:t>01</a:t>
            </a:r>
          </a:p>
        </p:txBody>
      </p:sp>
      <p:sp>
        <p:nvSpPr>
          <p:cNvPr name="TextBox 22" id="22"/>
          <p:cNvSpPr txBox="true"/>
          <p:nvPr/>
        </p:nvSpPr>
        <p:spPr>
          <a:xfrm rot="0">
            <a:off x="3352915" y="4298289"/>
            <a:ext cx="880028" cy="684892"/>
          </a:xfrm>
          <a:prstGeom prst="rect">
            <a:avLst/>
          </a:prstGeom>
        </p:spPr>
        <p:txBody>
          <a:bodyPr anchor="t" rtlCol="false" tIns="0" lIns="0" bIns="0" rIns="0">
            <a:spAutoFit/>
          </a:bodyPr>
          <a:lstStyle/>
          <a:p>
            <a:pPr algn="ctr" marL="0" indent="0" lvl="0">
              <a:lnSpc>
                <a:spcPts val="5526"/>
              </a:lnSpc>
              <a:spcBef>
                <a:spcPct val="0"/>
              </a:spcBef>
            </a:pPr>
            <a:r>
              <a:rPr lang="en-US" b="true" sz="4004">
                <a:solidFill>
                  <a:srgbClr val="051D40"/>
                </a:solidFill>
                <a:latin typeface="Almarai Bold"/>
                <a:ea typeface="Almarai Bold"/>
                <a:cs typeface="Almarai Bold"/>
                <a:sym typeface="Almarai Bold"/>
              </a:rPr>
              <a:t>02</a:t>
            </a:r>
          </a:p>
        </p:txBody>
      </p:sp>
      <p:sp>
        <p:nvSpPr>
          <p:cNvPr name="TextBox 23" id="23"/>
          <p:cNvSpPr txBox="true"/>
          <p:nvPr/>
        </p:nvSpPr>
        <p:spPr>
          <a:xfrm rot="0">
            <a:off x="4232943" y="5282047"/>
            <a:ext cx="880028" cy="684892"/>
          </a:xfrm>
          <a:prstGeom prst="rect">
            <a:avLst/>
          </a:prstGeom>
        </p:spPr>
        <p:txBody>
          <a:bodyPr anchor="t" rtlCol="false" tIns="0" lIns="0" bIns="0" rIns="0">
            <a:spAutoFit/>
          </a:bodyPr>
          <a:lstStyle/>
          <a:p>
            <a:pPr algn="ctr" marL="0" indent="0" lvl="0">
              <a:lnSpc>
                <a:spcPts val="5526"/>
              </a:lnSpc>
              <a:spcBef>
                <a:spcPct val="0"/>
              </a:spcBef>
            </a:pPr>
            <a:r>
              <a:rPr lang="en-US" b="true" sz="4004">
                <a:solidFill>
                  <a:srgbClr val="051D40"/>
                </a:solidFill>
                <a:latin typeface="Almarai Bold"/>
                <a:ea typeface="Almarai Bold"/>
                <a:cs typeface="Almarai Bold"/>
                <a:sym typeface="Almarai Bold"/>
              </a:rPr>
              <a:t>03</a:t>
            </a:r>
          </a:p>
        </p:txBody>
      </p:sp>
      <p:sp>
        <p:nvSpPr>
          <p:cNvPr name="TextBox 24" id="24"/>
          <p:cNvSpPr txBox="true"/>
          <p:nvPr/>
        </p:nvSpPr>
        <p:spPr>
          <a:xfrm rot="0">
            <a:off x="5161887" y="6193962"/>
            <a:ext cx="880028" cy="684892"/>
          </a:xfrm>
          <a:prstGeom prst="rect">
            <a:avLst/>
          </a:prstGeom>
        </p:spPr>
        <p:txBody>
          <a:bodyPr anchor="t" rtlCol="false" tIns="0" lIns="0" bIns="0" rIns="0">
            <a:spAutoFit/>
          </a:bodyPr>
          <a:lstStyle/>
          <a:p>
            <a:pPr algn="ctr" marL="0" indent="0" lvl="0">
              <a:lnSpc>
                <a:spcPts val="5526"/>
              </a:lnSpc>
              <a:spcBef>
                <a:spcPct val="0"/>
              </a:spcBef>
            </a:pPr>
            <a:r>
              <a:rPr lang="en-US" b="true" sz="4004">
                <a:solidFill>
                  <a:srgbClr val="051D40"/>
                </a:solidFill>
                <a:latin typeface="Almarai Bold"/>
                <a:ea typeface="Almarai Bold"/>
                <a:cs typeface="Almarai Bold"/>
                <a:sym typeface="Almarai Bold"/>
              </a:rPr>
              <a:t>04</a:t>
            </a:r>
          </a:p>
        </p:txBody>
      </p:sp>
      <p:sp>
        <p:nvSpPr>
          <p:cNvPr name="TextBox 25" id="25"/>
          <p:cNvSpPr txBox="true"/>
          <p:nvPr/>
        </p:nvSpPr>
        <p:spPr>
          <a:xfrm rot="0">
            <a:off x="3648508" y="3302711"/>
            <a:ext cx="6138901" cy="386502"/>
          </a:xfrm>
          <a:prstGeom prst="rect">
            <a:avLst/>
          </a:prstGeom>
        </p:spPr>
        <p:txBody>
          <a:bodyPr anchor="t" rtlCol="false" tIns="0" lIns="0" bIns="0" rIns="0">
            <a:spAutoFit/>
          </a:bodyPr>
          <a:lstStyle/>
          <a:p>
            <a:pPr algn="l" marL="0" indent="0" lvl="0">
              <a:lnSpc>
                <a:spcPts val="3006"/>
              </a:lnSpc>
              <a:spcBef>
                <a:spcPct val="0"/>
              </a:spcBef>
            </a:pPr>
            <a:r>
              <a:rPr lang="en-US" sz="2178">
                <a:solidFill>
                  <a:srgbClr val="FFFFFF"/>
                </a:solidFill>
                <a:latin typeface="Almarai"/>
                <a:ea typeface="Almarai"/>
                <a:cs typeface="Almarai"/>
                <a:sym typeface="Almarai"/>
              </a:rPr>
              <a:t>Total Sales</a:t>
            </a:r>
          </a:p>
        </p:txBody>
      </p:sp>
      <p:sp>
        <p:nvSpPr>
          <p:cNvPr name="TextBox 26" id="26"/>
          <p:cNvSpPr txBox="true"/>
          <p:nvPr/>
        </p:nvSpPr>
        <p:spPr>
          <a:xfrm rot="0">
            <a:off x="4577452" y="4245007"/>
            <a:ext cx="6138901" cy="386502"/>
          </a:xfrm>
          <a:prstGeom prst="rect">
            <a:avLst/>
          </a:prstGeom>
        </p:spPr>
        <p:txBody>
          <a:bodyPr anchor="t" rtlCol="false" tIns="0" lIns="0" bIns="0" rIns="0">
            <a:spAutoFit/>
          </a:bodyPr>
          <a:lstStyle/>
          <a:p>
            <a:pPr algn="l" marL="0" indent="0" lvl="0">
              <a:lnSpc>
                <a:spcPts val="3006"/>
              </a:lnSpc>
              <a:spcBef>
                <a:spcPct val="0"/>
              </a:spcBef>
            </a:pPr>
            <a:r>
              <a:rPr lang="en-US" sz="2178">
                <a:solidFill>
                  <a:srgbClr val="FFFFFF"/>
                </a:solidFill>
                <a:latin typeface="Almarai"/>
                <a:ea typeface="Almarai"/>
                <a:cs typeface="Almarai"/>
                <a:sym typeface="Almarai"/>
              </a:rPr>
              <a:t>Total Orders</a:t>
            </a:r>
          </a:p>
        </p:txBody>
      </p:sp>
      <p:sp>
        <p:nvSpPr>
          <p:cNvPr name="TextBox 27" id="27"/>
          <p:cNvSpPr txBox="true"/>
          <p:nvPr/>
        </p:nvSpPr>
        <p:spPr>
          <a:xfrm rot="0">
            <a:off x="5457480" y="5228765"/>
            <a:ext cx="6138901" cy="386502"/>
          </a:xfrm>
          <a:prstGeom prst="rect">
            <a:avLst/>
          </a:prstGeom>
        </p:spPr>
        <p:txBody>
          <a:bodyPr anchor="t" rtlCol="false" tIns="0" lIns="0" bIns="0" rIns="0">
            <a:spAutoFit/>
          </a:bodyPr>
          <a:lstStyle/>
          <a:p>
            <a:pPr algn="l" marL="0" indent="0" lvl="0">
              <a:lnSpc>
                <a:spcPts val="3006"/>
              </a:lnSpc>
              <a:spcBef>
                <a:spcPct val="0"/>
              </a:spcBef>
            </a:pPr>
            <a:r>
              <a:rPr lang="en-US" sz="2178">
                <a:solidFill>
                  <a:srgbClr val="FFFFFF"/>
                </a:solidFill>
                <a:latin typeface="Almarai"/>
                <a:ea typeface="Almarai"/>
                <a:cs typeface="Almarai"/>
                <a:sym typeface="Almarai"/>
              </a:rPr>
              <a:t>Total Products</a:t>
            </a:r>
          </a:p>
        </p:txBody>
      </p:sp>
      <p:sp>
        <p:nvSpPr>
          <p:cNvPr name="TextBox 28" id="28"/>
          <p:cNvSpPr txBox="true"/>
          <p:nvPr/>
        </p:nvSpPr>
        <p:spPr>
          <a:xfrm rot="0">
            <a:off x="6386424" y="6140680"/>
            <a:ext cx="6138901" cy="386502"/>
          </a:xfrm>
          <a:prstGeom prst="rect">
            <a:avLst/>
          </a:prstGeom>
        </p:spPr>
        <p:txBody>
          <a:bodyPr anchor="t" rtlCol="false" tIns="0" lIns="0" bIns="0" rIns="0">
            <a:spAutoFit/>
          </a:bodyPr>
          <a:lstStyle/>
          <a:p>
            <a:pPr algn="l" marL="0" indent="0" lvl="0">
              <a:lnSpc>
                <a:spcPts val="3006"/>
              </a:lnSpc>
              <a:spcBef>
                <a:spcPct val="0"/>
              </a:spcBef>
            </a:pPr>
            <a:r>
              <a:rPr lang="en-US" sz="2178">
                <a:solidFill>
                  <a:srgbClr val="FFFFFF"/>
                </a:solidFill>
                <a:latin typeface="Almarai"/>
                <a:ea typeface="Almarai"/>
                <a:cs typeface="Almarai"/>
                <a:sym typeface="Almarai"/>
              </a:rPr>
              <a:t>Total Customers</a:t>
            </a:r>
          </a:p>
        </p:txBody>
      </p:sp>
      <p:grpSp>
        <p:nvGrpSpPr>
          <p:cNvPr name="Group 29" id="29"/>
          <p:cNvGrpSpPr/>
          <p:nvPr/>
        </p:nvGrpSpPr>
        <p:grpSpPr>
          <a:xfrm rot="-10800000">
            <a:off x="16605949" y="1202778"/>
            <a:ext cx="5246522" cy="7495031"/>
            <a:chOff x="0" y="0"/>
            <a:chExt cx="4445000" cy="6350000"/>
          </a:xfrm>
        </p:grpSpPr>
        <p:sp>
          <p:nvSpPr>
            <p:cNvPr name="Freeform 30" id="30"/>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31" id="31"/>
          <p:cNvGrpSpPr/>
          <p:nvPr/>
        </p:nvGrpSpPr>
        <p:grpSpPr>
          <a:xfrm rot="0">
            <a:off x="6102879" y="7030465"/>
            <a:ext cx="911914" cy="911914"/>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33" id="33"/>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sp>
        <p:nvSpPr>
          <p:cNvPr name="TextBox 34" id="34"/>
          <p:cNvSpPr txBox="true"/>
          <p:nvPr/>
        </p:nvSpPr>
        <p:spPr>
          <a:xfrm rot="0">
            <a:off x="6085850" y="7105876"/>
            <a:ext cx="880028" cy="693644"/>
          </a:xfrm>
          <a:prstGeom prst="rect">
            <a:avLst/>
          </a:prstGeom>
        </p:spPr>
        <p:txBody>
          <a:bodyPr anchor="t" rtlCol="false" tIns="0" lIns="0" bIns="0" rIns="0">
            <a:spAutoFit/>
          </a:bodyPr>
          <a:lstStyle/>
          <a:p>
            <a:pPr algn="ctr" marL="0" indent="0" lvl="0">
              <a:lnSpc>
                <a:spcPts val="5526"/>
              </a:lnSpc>
              <a:spcBef>
                <a:spcPct val="0"/>
              </a:spcBef>
            </a:pPr>
            <a:r>
              <a:rPr lang="en-US" b="true" sz="4004">
                <a:solidFill>
                  <a:srgbClr val="051D40"/>
                </a:solidFill>
                <a:latin typeface="Almarai Bold"/>
                <a:ea typeface="Almarai Bold"/>
                <a:cs typeface="Almarai Bold"/>
                <a:sym typeface="Almarai Bold"/>
              </a:rPr>
              <a:t>05</a:t>
            </a:r>
          </a:p>
        </p:txBody>
      </p:sp>
      <p:sp>
        <p:nvSpPr>
          <p:cNvPr name="TextBox 35" id="35"/>
          <p:cNvSpPr txBox="true"/>
          <p:nvPr/>
        </p:nvSpPr>
        <p:spPr>
          <a:xfrm rot="0">
            <a:off x="7310387" y="7052594"/>
            <a:ext cx="7452617" cy="386502"/>
          </a:xfrm>
          <a:prstGeom prst="rect">
            <a:avLst/>
          </a:prstGeom>
        </p:spPr>
        <p:txBody>
          <a:bodyPr anchor="t" rtlCol="false" tIns="0" lIns="0" bIns="0" rIns="0">
            <a:spAutoFit/>
          </a:bodyPr>
          <a:lstStyle/>
          <a:p>
            <a:pPr algn="l" marL="0" indent="0" lvl="0">
              <a:lnSpc>
                <a:spcPts val="3006"/>
              </a:lnSpc>
              <a:spcBef>
                <a:spcPct val="0"/>
              </a:spcBef>
            </a:pPr>
            <a:r>
              <a:rPr lang="en-US" sz="2178">
                <a:solidFill>
                  <a:srgbClr val="FFFFFF"/>
                </a:solidFill>
                <a:latin typeface="Almarai"/>
                <a:ea typeface="Almarai"/>
                <a:cs typeface="Almarai"/>
                <a:sym typeface="Almarai"/>
              </a:rPr>
              <a:t>Avg. Sales by Orders</a:t>
            </a:r>
          </a:p>
        </p:txBody>
      </p:sp>
      <p:sp>
        <p:nvSpPr>
          <p:cNvPr name="TextBox 36" id="36"/>
          <p:cNvSpPr txBox="true"/>
          <p:nvPr/>
        </p:nvSpPr>
        <p:spPr>
          <a:xfrm rot="0">
            <a:off x="2206965" y="2404282"/>
            <a:ext cx="4572038" cy="476250"/>
          </a:xfrm>
          <a:prstGeom prst="rect">
            <a:avLst/>
          </a:prstGeom>
        </p:spPr>
        <p:txBody>
          <a:bodyPr anchor="t" rtlCol="false" tIns="0" lIns="0" bIns="0" rIns="0">
            <a:spAutoFit/>
          </a:bodyPr>
          <a:lstStyle/>
          <a:p>
            <a:pPr algn="l" marL="647700" indent="-323850" lvl="1">
              <a:lnSpc>
                <a:spcPts val="3600"/>
              </a:lnSpc>
              <a:spcBef>
                <a:spcPct val="0"/>
              </a:spcBef>
              <a:buAutoNum type="arabicPeriod" startAt="1"/>
            </a:pPr>
            <a:r>
              <a:rPr lang="en-US" b="true" sz="3000">
                <a:solidFill>
                  <a:srgbClr val="FFFFFF"/>
                </a:solidFill>
                <a:latin typeface="Almarai Bold"/>
                <a:ea typeface="Almarai Bold"/>
                <a:cs typeface="Almarai Bold"/>
                <a:sym typeface="Almarai Bold"/>
              </a:rPr>
              <a:t> CARDS</a:t>
            </a:r>
          </a:p>
        </p:txBody>
      </p:sp>
      <p:grpSp>
        <p:nvGrpSpPr>
          <p:cNvPr name="Group 37" id="37"/>
          <p:cNvGrpSpPr/>
          <p:nvPr/>
        </p:nvGrpSpPr>
        <p:grpSpPr>
          <a:xfrm rot="0">
            <a:off x="7031824" y="7946113"/>
            <a:ext cx="911914" cy="911914"/>
            <a:chOff x="0" y="0"/>
            <a:chExt cx="812800" cy="812800"/>
          </a:xfrm>
        </p:grpSpPr>
        <p:sp>
          <p:nvSpPr>
            <p:cNvPr name="Freeform 38" id="3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39" id="39"/>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sp>
        <p:nvSpPr>
          <p:cNvPr name="TextBox 40" id="40"/>
          <p:cNvSpPr txBox="true"/>
          <p:nvPr/>
        </p:nvSpPr>
        <p:spPr>
          <a:xfrm rot="0">
            <a:off x="7014794" y="8021524"/>
            <a:ext cx="880028" cy="693644"/>
          </a:xfrm>
          <a:prstGeom prst="rect">
            <a:avLst/>
          </a:prstGeom>
        </p:spPr>
        <p:txBody>
          <a:bodyPr anchor="t" rtlCol="false" tIns="0" lIns="0" bIns="0" rIns="0">
            <a:spAutoFit/>
          </a:bodyPr>
          <a:lstStyle/>
          <a:p>
            <a:pPr algn="ctr" marL="0" indent="0" lvl="0">
              <a:lnSpc>
                <a:spcPts val="5526"/>
              </a:lnSpc>
              <a:spcBef>
                <a:spcPct val="0"/>
              </a:spcBef>
            </a:pPr>
            <a:r>
              <a:rPr lang="en-US" b="true" sz="4004">
                <a:solidFill>
                  <a:srgbClr val="051D40"/>
                </a:solidFill>
                <a:latin typeface="Almarai Bold"/>
                <a:ea typeface="Almarai Bold"/>
                <a:cs typeface="Almarai Bold"/>
                <a:sym typeface="Almarai Bold"/>
              </a:rPr>
              <a:t>06</a:t>
            </a:r>
          </a:p>
        </p:txBody>
      </p:sp>
      <p:sp>
        <p:nvSpPr>
          <p:cNvPr name="TextBox 41" id="41"/>
          <p:cNvSpPr txBox="true"/>
          <p:nvPr/>
        </p:nvSpPr>
        <p:spPr>
          <a:xfrm rot="0">
            <a:off x="8391372" y="8040574"/>
            <a:ext cx="7452617" cy="386502"/>
          </a:xfrm>
          <a:prstGeom prst="rect">
            <a:avLst/>
          </a:prstGeom>
        </p:spPr>
        <p:txBody>
          <a:bodyPr anchor="t" rtlCol="false" tIns="0" lIns="0" bIns="0" rIns="0">
            <a:spAutoFit/>
          </a:bodyPr>
          <a:lstStyle/>
          <a:p>
            <a:pPr algn="l" marL="0" indent="0" lvl="0">
              <a:lnSpc>
                <a:spcPts val="3006"/>
              </a:lnSpc>
              <a:spcBef>
                <a:spcPct val="0"/>
              </a:spcBef>
            </a:pPr>
            <a:r>
              <a:rPr lang="en-US" sz="2178">
                <a:solidFill>
                  <a:srgbClr val="FFFFFF"/>
                </a:solidFill>
                <a:latin typeface="Almarai"/>
                <a:ea typeface="Almarai"/>
                <a:cs typeface="Almarai"/>
                <a:sym typeface="Almarai"/>
              </a:rPr>
              <a:t>Avg. Cycle time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2441000" y="3280582"/>
            <a:ext cx="911914" cy="91191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grpSp>
        <p:nvGrpSpPr>
          <p:cNvPr name="Group 5" id="5"/>
          <p:cNvGrpSpPr/>
          <p:nvPr/>
        </p:nvGrpSpPr>
        <p:grpSpPr>
          <a:xfrm rot="0">
            <a:off x="3369944" y="4222878"/>
            <a:ext cx="911914" cy="91191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grpSp>
        <p:nvGrpSpPr>
          <p:cNvPr name="Group 8" id="8"/>
          <p:cNvGrpSpPr/>
          <p:nvPr/>
        </p:nvGrpSpPr>
        <p:grpSpPr>
          <a:xfrm rot="0">
            <a:off x="4249973" y="5206636"/>
            <a:ext cx="911914" cy="91191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grpSp>
        <p:nvGrpSpPr>
          <p:cNvPr name="Group 11" id="11"/>
          <p:cNvGrpSpPr/>
          <p:nvPr/>
        </p:nvGrpSpPr>
        <p:grpSpPr>
          <a:xfrm rot="0">
            <a:off x="5178917" y="6118550"/>
            <a:ext cx="911914" cy="91191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grpSp>
        <p:nvGrpSpPr>
          <p:cNvPr name="Group 14" id="14"/>
          <p:cNvGrpSpPr/>
          <p:nvPr/>
        </p:nvGrpSpPr>
        <p:grpSpPr>
          <a:xfrm rot="0">
            <a:off x="10016575" y="-1489570"/>
            <a:ext cx="4202211" cy="6003158"/>
            <a:chOff x="0" y="0"/>
            <a:chExt cx="4445000" cy="6350000"/>
          </a:xfrm>
        </p:grpSpPr>
        <p:sp>
          <p:nvSpPr>
            <p:cNvPr name="Freeform 15" id="1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16" id="16"/>
          <p:cNvGrpSpPr/>
          <p:nvPr/>
        </p:nvGrpSpPr>
        <p:grpSpPr>
          <a:xfrm rot="5400000">
            <a:off x="16605949" y="8402070"/>
            <a:ext cx="841991" cy="84199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18" id="18"/>
          <p:cNvGrpSpPr/>
          <p:nvPr/>
        </p:nvGrpSpPr>
        <p:grpSpPr>
          <a:xfrm rot="0">
            <a:off x="-5173055" y="-2043171"/>
            <a:ext cx="5754080" cy="8220114"/>
            <a:chOff x="0" y="0"/>
            <a:chExt cx="4445000" cy="6350000"/>
          </a:xfrm>
        </p:grpSpPr>
        <p:sp>
          <p:nvSpPr>
            <p:cNvPr name="Freeform 19" id="19"/>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
        <p:nvSpPr>
          <p:cNvPr name="TextBox 20" id="20"/>
          <p:cNvSpPr txBox="true"/>
          <p:nvPr/>
        </p:nvSpPr>
        <p:spPr>
          <a:xfrm rot="0">
            <a:off x="1580351" y="1406500"/>
            <a:ext cx="6045449" cy="609600"/>
          </a:xfrm>
          <a:prstGeom prst="rect">
            <a:avLst/>
          </a:prstGeom>
        </p:spPr>
        <p:txBody>
          <a:bodyPr anchor="t" rtlCol="false" tIns="0" lIns="0" bIns="0" rIns="0">
            <a:spAutoFit/>
          </a:bodyPr>
          <a:lstStyle/>
          <a:p>
            <a:pPr algn="l">
              <a:lnSpc>
                <a:spcPts val="4799"/>
              </a:lnSpc>
              <a:spcBef>
                <a:spcPct val="0"/>
              </a:spcBef>
            </a:pPr>
            <a:r>
              <a:rPr lang="en-US" b="true" sz="3999">
                <a:solidFill>
                  <a:srgbClr val="FFFFFF"/>
                </a:solidFill>
                <a:latin typeface="Almarai Bold"/>
                <a:ea typeface="Almarai Bold"/>
                <a:cs typeface="Almarai Bold"/>
                <a:sym typeface="Almarai Bold"/>
              </a:rPr>
              <a:t>2. POSSIBLE INSIGHTS:</a:t>
            </a:r>
          </a:p>
        </p:txBody>
      </p:sp>
      <p:sp>
        <p:nvSpPr>
          <p:cNvPr name="TextBox 21" id="21"/>
          <p:cNvSpPr txBox="true"/>
          <p:nvPr/>
        </p:nvSpPr>
        <p:spPr>
          <a:xfrm rot="0">
            <a:off x="2423970" y="3355993"/>
            <a:ext cx="880028" cy="684892"/>
          </a:xfrm>
          <a:prstGeom prst="rect">
            <a:avLst/>
          </a:prstGeom>
        </p:spPr>
        <p:txBody>
          <a:bodyPr anchor="t" rtlCol="false" tIns="0" lIns="0" bIns="0" rIns="0">
            <a:spAutoFit/>
          </a:bodyPr>
          <a:lstStyle/>
          <a:p>
            <a:pPr algn="ctr" marL="0" indent="0" lvl="0">
              <a:lnSpc>
                <a:spcPts val="5526"/>
              </a:lnSpc>
              <a:spcBef>
                <a:spcPct val="0"/>
              </a:spcBef>
            </a:pPr>
            <a:r>
              <a:rPr lang="en-US" b="true" sz="4004">
                <a:solidFill>
                  <a:srgbClr val="051D40"/>
                </a:solidFill>
                <a:latin typeface="Almarai Bold"/>
                <a:ea typeface="Almarai Bold"/>
                <a:cs typeface="Almarai Bold"/>
                <a:sym typeface="Almarai Bold"/>
              </a:rPr>
              <a:t>01</a:t>
            </a:r>
          </a:p>
        </p:txBody>
      </p:sp>
      <p:sp>
        <p:nvSpPr>
          <p:cNvPr name="TextBox 22" id="22"/>
          <p:cNvSpPr txBox="true"/>
          <p:nvPr/>
        </p:nvSpPr>
        <p:spPr>
          <a:xfrm rot="0">
            <a:off x="3352915" y="4298289"/>
            <a:ext cx="880028" cy="684892"/>
          </a:xfrm>
          <a:prstGeom prst="rect">
            <a:avLst/>
          </a:prstGeom>
        </p:spPr>
        <p:txBody>
          <a:bodyPr anchor="t" rtlCol="false" tIns="0" lIns="0" bIns="0" rIns="0">
            <a:spAutoFit/>
          </a:bodyPr>
          <a:lstStyle/>
          <a:p>
            <a:pPr algn="ctr" marL="0" indent="0" lvl="0">
              <a:lnSpc>
                <a:spcPts val="5526"/>
              </a:lnSpc>
              <a:spcBef>
                <a:spcPct val="0"/>
              </a:spcBef>
            </a:pPr>
            <a:r>
              <a:rPr lang="en-US" b="true" sz="4004">
                <a:solidFill>
                  <a:srgbClr val="051D40"/>
                </a:solidFill>
                <a:latin typeface="Almarai Bold"/>
                <a:ea typeface="Almarai Bold"/>
                <a:cs typeface="Almarai Bold"/>
                <a:sym typeface="Almarai Bold"/>
              </a:rPr>
              <a:t>02</a:t>
            </a:r>
          </a:p>
        </p:txBody>
      </p:sp>
      <p:sp>
        <p:nvSpPr>
          <p:cNvPr name="TextBox 23" id="23"/>
          <p:cNvSpPr txBox="true"/>
          <p:nvPr/>
        </p:nvSpPr>
        <p:spPr>
          <a:xfrm rot="0">
            <a:off x="4232943" y="5282047"/>
            <a:ext cx="880028" cy="684892"/>
          </a:xfrm>
          <a:prstGeom prst="rect">
            <a:avLst/>
          </a:prstGeom>
        </p:spPr>
        <p:txBody>
          <a:bodyPr anchor="t" rtlCol="false" tIns="0" lIns="0" bIns="0" rIns="0">
            <a:spAutoFit/>
          </a:bodyPr>
          <a:lstStyle/>
          <a:p>
            <a:pPr algn="ctr" marL="0" indent="0" lvl="0">
              <a:lnSpc>
                <a:spcPts val="5526"/>
              </a:lnSpc>
              <a:spcBef>
                <a:spcPct val="0"/>
              </a:spcBef>
            </a:pPr>
            <a:r>
              <a:rPr lang="en-US" b="true" sz="4004">
                <a:solidFill>
                  <a:srgbClr val="051D40"/>
                </a:solidFill>
                <a:latin typeface="Almarai Bold"/>
                <a:ea typeface="Almarai Bold"/>
                <a:cs typeface="Almarai Bold"/>
                <a:sym typeface="Almarai Bold"/>
              </a:rPr>
              <a:t>03</a:t>
            </a:r>
          </a:p>
        </p:txBody>
      </p:sp>
      <p:sp>
        <p:nvSpPr>
          <p:cNvPr name="TextBox 24" id="24"/>
          <p:cNvSpPr txBox="true"/>
          <p:nvPr/>
        </p:nvSpPr>
        <p:spPr>
          <a:xfrm rot="0">
            <a:off x="5161887" y="6193962"/>
            <a:ext cx="880028" cy="684892"/>
          </a:xfrm>
          <a:prstGeom prst="rect">
            <a:avLst/>
          </a:prstGeom>
        </p:spPr>
        <p:txBody>
          <a:bodyPr anchor="t" rtlCol="false" tIns="0" lIns="0" bIns="0" rIns="0">
            <a:spAutoFit/>
          </a:bodyPr>
          <a:lstStyle/>
          <a:p>
            <a:pPr algn="ctr" marL="0" indent="0" lvl="0">
              <a:lnSpc>
                <a:spcPts val="5526"/>
              </a:lnSpc>
              <a:spcBef>
                <a:spcPct val="0"/>
              </a:spcBef>
            </a:pPr>
            <a:r>
              <a:rPr lang="en-US" b="true" sz="4004">
                <a:solidFill>
                  <a:srgbClr val="051D40"/>
                </a:solidFill>
                <a:latin typeface="Almarai Bold"/>
                <a:ea typeface="Almarai Bold"/>
                <a:cs typeface="Almarai Bold"/>
                <a:sym typeface="Almarai Bold"/>
              </a:rPr>
              <a:t>04</a:t>
            </a:r>
          </a:p>
        </p:txBody>
      </p:sp>
      <p:sp>
        <p:nvSpPr>
          <p:cNvPr name="TextBox 25" id="25"/>
          <p:cNvSpPr txBox="true"/>
          <p:nvPr/>
        </p:nvSpPr>
        <p:spPr>
          <a:xfrm rot="0">
            <a:off x="3648508" y="3302711"/>
            <a:ext cx="6138901" cy="765663"/>
          </a:xfrm>
          <a:prstGeom prst="rect">
            <a:avLst/>
          </a:prstGeom>
        </p:spPr>
        <p:txBody>
          <a:bodyPr anchor="t" rtlCol="false" tIns="0" lIns="0" bIns="0" rIns="0">
            <a:spAutoFit/>
          </a:bodyPr>
          <a:lstStyle/>
          <a:p>
            <a:pPr algn="l">
              <a:lnSpc>
                <a:spcPts val="3006"/>
              </a:lnSpc>
            </a:pPr>
            <a:r>
              <a:rPr lang="en-US" sz="2178">
                <a:solidFill>
                  <a:srgbClr val="FFFFFF"/>
                </a:solidFill>
                <a:latin typeface="Almarai"/>
                <a:ea typeface="Almarai"/>
                <a:cs typeface="Almarai"/>
                <a:sym typeface="Almarai"/>
              </a:rPr>
              <a:t>Sales by date. (Line chart)</a:t>
            </a:r>
          </a:p>
          <a:p>
            <a:pPr algn="l" marL="0" indent="0" lvl="0">
              <a:lnSpc>
                <a:spcPts val="3006"/>
              </a:lnSpc>
              <a:spcBef>
                <a:spcPct val="0"/>
              </a:spcBef>
            </a:pPr>
          </a:p>
        </p:txBody>
      </p:sp>
      <p:sp>
        <p:nvSpPr>
          <p:cNvPr name="TextBox 26" id="26"/>
          <p:cNvSpPr txBox="true"/>
          <p:nvPr/>
        </p:nvSpPr>
        <p:spPr>
          <a:xfrm rot="0">
            <a:off x="4577452" y="4245007"/>
            <a:ext cx="6138901" cy="765663"/>
          </a:xfrm>
          <a:prstGeom prst="rect">
            <a:avLst/>
          </a:prstGeom>
        </p:spPr>
        <p:txBody>
          <a:bodyPr anchor="t" rtlCol="false" tIns="0" lIns="0" bIns="0" rIns="0">
            <a:spAutoFit/>
          </a:bodyPr>
          <a:lstStyle/>
          <a:p>
            <a:pPr algn="l">
              <a:lnSpc>
                <a:spcPts val="3006"/>
              </a:lnSpc>
            </a:pPr>
            <a:r>
              <a:rPr lang="en-US" sz="2178">
                <a:solidFill>
                  <a:srgbClr val="FFFFFF"/>
                </a:solidFill>
                <a:latin typeface="Almarai"/>
                <a:ea typeface="Almarai"/>
                <a:cs typeface="Almarai"/>
                <a:sym typeface="Almarai"/>
              </a:rPr>
              <a:t>Sales by state. (Map) </a:t>
            </a:r>
          </a:p>
          <a:p>
            <a:pPr algn="l" marL="0" indent="0" lvl="0">
              <a:lnSpc>
                <a:spcPts val="3006"/>
              </a:lnSpc>
              <a:spcBef>
                <a:spcPct val="0"/>
              </a:spcBef>
            </a:pPr>
          </a:p>
        </p:txBody>
      </p:sp>
      <p:sp>
        <p:nvSpPr>
          <p:cNvPr name="TextBox 27" id="27"/>
          <p:cNvSpPr txBox="true"/>
          <p:nvPr/>
        </p:nvSpPr>
        <p:spPr>
          <a:xfrm rot="0">
            <a:off x="5457480" y="5228765"/>
            <a:ext cx="6138901" cy="765663"/>
          </a:xfrm>
          <a:prstGeom prst="rect">
            <a:avLst/>
          </a:prstGeom>
        </p:spPr>
        <p:txBody>
          <a:bodyPr anchor="t" rtlCol="false" tIns="0" lIns="0" bIns="0" rIns="0">
            <a:spAutoFit/>
          </a:bodyPr>
          <a:lstStyle/>
          <a:p>
            <a:pPr algn="l">
              <a:lnSpc>
                <a:spcPts val="3006"/>
              </a:lnSpc>
            </a:pPr>
            <a:r>
              <a:rPr lang="en-US" sz="2178">
                <a:solidFill>
                  <a:srgbClr val="FFFFFF"/>
                </a:solidFill>
                <a:latin typeface="Almarai"/>
                <a:ea typeface="Almarai"/>
                <a:cs typeface="Almarai"/>
                <a:sym typeface="Almarai"/>
              </a:rPr>
              <a:t>Sales by segments. (Donut chart or Pi chart) </a:t>
            </a:r>
          </a:p>
          <a:p>
            <a:pPr algn="l" marL="0" indent="0" lvl="0">
              <a:lnSpc>
                <a:spcPts val="3006"/>
              </a:lnSpc>
              <a:spcBef>
                <a:spcPct val="0"/>
              </a:spcBef>
            </a:pPr>
          </a:p>
        </p:txBody>
      </p:sp>
      <p:sp>
        <p:nvSpPr>
          <p:cNvPr name="TextBox 28" id="28"/>
          <p:cNvSpPr txBox="true"/>
          <p:nvPr/>
        </p:nvSpPr>
        <p:spPr>
          <a:xfrm rot="0">
            <a:off x="6386424" y="6140680"/>
            <a:ext cx="6138901" cy="386502"/>
          </a:xfrm>
          <a:prstGeom prst="rect">
            <a:avLst/>
          </a:prstGeom>
        </p:spPr>
        <p:txBody>
          <a:bodyPr anchor="t" rtlCol="false" tIns="0" lIns="0" bIns="0" rIns="0">
            <a:spAutoFit/>
          </a:bodyPr>
          <a:lstStyle/>
          <a:p>
            <a:pPr algn="l" marL="0" indent="0" lvl="0">
              <a:lnSpc>
                <a:spcPts val="3006"/>
              </a:lnSpc>
              <a:spcBef>
                <a:spcPct val="0"/>
              </a:spcBef>
            </a:pPr>
            <a:r>
              <a:rPr lang="en-US" sz="2178">
                <a:solidFill>
                  <a:srgbClr val="FFFFFF"/>
                </a:solidFill>
                <a:latin typeface="Almarai"/>
                <a:ea typeface="Almarai"/>
                <a:cs typeface="Almarai"/>
                <a:sym typeface="Almarai"/>
              </a:rPr>
              <a:t>Sales by ship mode (Donut chart or Pi chart)</a:t>
            </a:r>
          </a:p>
        </p:txBody>
      </p:sp>
      <p:grpSp>
        <p:nvGrpSpPr>
          <p:cNvPr name="Group 29" id="29"/>
          <p:cNvGrpSpPr/>
          <p:nvPr/>
        </p:nvGrpSpPr>
        <p:grpSpPr>
          <a:xfrm rot="-10800000">
            <a:off x="16605949" y="1202778"/>
            <a:ext cx="5246522" cy="7495031"/>
            <a:chOff x="0" y="0"/>
            <a:chExt cx="4445000" cy="6350000"/>
          </a:xfrm>
        </p:grpSpPr>
        <p:sp>
          <p:nvSpPr>
            <p:cNvPr name="Freeform 30" id="30"/>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31" id="31"/>
          <p:cNvGrpSpPr/>
          <p:nvPr/>
        </p:nvGrpSpPr>
        <p:grpSpPr>
          <a:xfrm rot="0">
            <a:off x="6102879" y="7030465"/>
            <a:ext cx="911914" cy="911914"/>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33" id="33"/>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sp>
        <p:nvSpPr>
          <p:cNvPr name="TextBox 34" id="34"/>
          <p:cNvSpPr txBox="true"/>
          <p:nvPr/>
        </p:nvSpPr>
        <p:spPr>
          <a:xfrm rot="0">
            <a:off x="6085850" y="7105876"/>
            <a:ext cx="880028" cy="693644"/>
          </a:xfrm>
          <a:prstGeom prst="rect">
            <a:avLst/>
          </a:prstGeom>
        </p:spPr>
        <p:txBody>
          <a:bodyPr anchor="t" rtlCol="false" tIns="0" lIns="0" bIns="0" rIns="0">
            <a:spAutoFit/>
          </a:bodyPr>
          <a:lstStyle/>
          <a:p>
            <a:pPr algn="ctr" marL="0" indent="0" lvl="0">
              <a:lnSpc>
                <a:spcPts val="5526"/>
              </a:lnSpc>
              <a:spcBef>
                <a:spcPct val="0"/>
              </a:spcBef>
            </a:pPr>
            <a:r>
              <a:rPr lang="en-US" b="true" sz="4004">
                <a:solidFill>
                  <a:srgbClr val="051D40"/>
                </a:solidFill>
                <a:latin typeface="Almarai Bold"/>
                <a:ea typeface="Almarai Bold"/>
                <a:cs typeface="Almarai Bold"/>
                <a:sym typeface="Almarai Bold"/>
              </a:rPr>
              <a:t>05</a:t>
            </a:r>
          </a:p>
        </p:txBody>
      </p:sp>
      <p:sp>
        <p:nvSpPr>
          <p:cNvPr name="TextBox 35" id="35"/>
          <p:cNvSpPr txBox="true"/>
          <p:nvPr/>
        </p:nvSpPr>
        <p:spPr>
          <a:xfrm rot="0">
            <a:off x="7310387" y="7052594"/>
            <a:ext cx="7452617" cy="765663"/>
          </a:xfrm>
          <a:prstGeom prst="rect">
            <a:avLst/>
          </a:prstGeom>
        </p:spPr>
        <p:txBody>
          <a:bodyPr anchor="t" rtlCol="false" tIns="0" lIns="0" bIns="0" rIns="0">
            <a:spAutoFit/>
          </a:bodyPr>
          <a:lstStyle/>
          <a:p>
            <a:pPr algn="l" marL="0" indent="0" lvl="0">
              <a:lnSpc>
                <a:spcPts val="3006"/>
              </a:lnSpc>
              <a:spcBef>
                <a:spcPct val="0"/>
              </a:spcBef>
            </a:pPr>
            <a:r>
              <a:rPr lang="en-US" sz="2178">
                <a:solidFill>
                  <a:srgbClr val="FFFFFF"/>
                </a:solidFill>
                <a:latin typeface="Almarai"/>
                <a:ea typeface="Almarai"/>
                <a:cs typeface="Almarai"/>
                <a:sym typeface="Almarai"/>
              </a:rPr>
              <a:t>Sales by categories , subcategories and products. ( Tree map or Decomposition tree)</a:t>
            </a:r>
          </a:p>
        </p:txBody>
      </p:sp>
      <p:sp>
        <p:nvSpPr>
          <p:cNvPr name="TextBox 36" id="36"/>
          <p:cNvSpPr txBox="true"/>
          <p:nvPr/>
        </p:nvSpPr>
        <p:spPr>
          <a:xfrm rot="0">
            <a:off x="2206965" y="2404282"/>
            <a:ext cx="4572038" cy="476250"/>
          </a:xfrm>
          <a:prstGeom prst="rect">
            <a:avLst/>
          </a:prstGeom>
        </p:spPr>
        <p:txBody>
          <a:bodyPr anchor="t" rtlCol="false" tIns="0" lIns="0" bIns="0" rIns="0">
            <a:spAutoFit/>
          </a:bodyPr>
          <a:lstStyle/>
          <a:p>
            <a:pPr algn="l">
              <a:lnSpc>
                <a:spcPts val="3600"/>
              </a:lnSpc>
              <a:spcBef>
                <a:spcPct val="0"/>
              </a:spcBef>
            </a:pPr>
            <a:r>
              <a:rPr lang="en-US" b="true" sz="3000">
                <a:solidFill>
                  <a:srgbClr val="FFFFFF"/>
                </a:solidFill>
                <a:latin typeface="Almarai Bold"/>
                <a:ea typeface="Almarai Bold"/>
                <a:cs typeface="Almarai Bold"/>
                <a:sym typeface="Almarai Bold"/>
              </a:rPr>
              <a:t>2.  SALES: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2441000" y="3280582"/>
            <a:ext cx="911914" cy="91191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grpSp>
        <p:nvGrpSpPr>
          <p:cNvPr name="Group 5" id="5"/>
          <p:cNvGrpSpPr/>
          <p:nvPr/>
        </p:nvGrpSpPr>
        <p:grpSpPr>
          <a:xfrm rot="0">
            <a:off x="3369944" y="4222878"/>
            <a:ext cx="911914" cy="91191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grpSp>
        <p:nvGrpSpPr>
          <p:cNvPr name="Group 8" id="8"/>
          <p:cNvGrpSpPr/>
          <p:nvPr/>
        </p:nvGrpSpPr>
        <p:grpSpPr>
          <a:xfrm rot="0">
            <a:off x="4249973" y="5206636"/>
            <a:ext cx="911914" cy="91191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10" id="10"/>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grpSp>
        <p:nvGrpSpPr>
          <p:cNvPr name="Group 11" id="11"/>
          <p:cNvGrpSpPr/>
          <p:nvPr/>
        </p:nvGrpSpPr>
        <p:grpSpPr>
          <a:xfrm rot="0">
            <a:off x="5178917" y="6118550"/>
            <a:ext cx="911914" cy="91191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grpSp>
        <p:nvGrpSpPr>
          <p:cNvPr name="Group 14" id="14"/>
          <p:cNvGrpSpPr/>
          <p:nvPr/>
        </p:nvGrpSpPr>
        <p:grpSpPr>
          <a:xfrm rot="0">
            <a:off x="10016575" y="-1489570"/>
            <a:ext cx="4202211" cy="6003158"/>
            <a:chOff x="0" y="0"/>
            <a:chExt cx="4445000" cy="6350000"/>
          </a:xfrm>
        </p:grpSpPr>
        <p:sp>
          <p:nvSpPr>
            <p:cNvPr name="Freeform 15" id="1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16" id="16"/>
          <p:cNvGrpSpPr/>
          <p:nvPr/>
        </p:nvGrpSpPr>
        <p:grpSpPr>
          <a:xfrm rot="5400000">
            <a:off x="16605949" y="8402070"/>
            <a:ext cx="841991" cy="84199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18" id="18"/>
          <p:cNvGrpSpPr/>
          <p:nvPr/>
        </p:nvGrpSpPr>
        <p:grpSpPr>
          <a:xfrm rot="0">
            <a:off x="-5173055" y="-2043171"/>
            <a:ext cx="5754080" cy="8220114"/>
            <a:chOff x="0" y="0"/>
            <a:chExt cx="4445000" cy="6350000"/>
          </a:xfrm>
        </p:grpSpPr>
        <p:sp>
          <p:nvSpPr>
            <p:cNvPr name="Freeform 19" id="19"/>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
        <p:nvSpPr>
          <p:cNvPr name="TextBox 20" id="20"/>
          <p:cNvSpPr txBox="true"/>
          <p:nvPr/>
        </p:nvSpPr>
        <p:spPr>
          <a:xfrm rot="0">
            <a:off x="1580351" y="1406500"/>
            <a:ext cx="6045449" cy="609600"/>
          </a:xfrm>
          <a:prstGeom prst="rect">
            <a:avLst/>
          </a:prstGeom>
        </p:spPr>
        <p:txBody>
          <a:bodyPr anchor="t" rtlCol="false" tIns="0" lIns="0" bIns="0" rIns="0">
            <a:spAutoFit/>
          </a:bodyPr>
          <a:lstStyle/>
          <a:p>
            <a:pPr algn="l">
              <a:lnSpc>
                <a:spcPts val="4799"/>
              </a:lnSpc>
              <a:spcBef>
                <a:spcPct val="0"/>
              </a:spcBef>
            </a:pPr>
            <a:r>
              <a:rPr lang="en-US" b="true" sz="3999">
                <a:solidFill>
                  <a:srgbClr val="FFFFFF"/>
                </a:solidFill>
                <a:latin typeface="Almarai Bold"/>
                <a:ea typeface="Almarai Bold"/>
                <a:cs typeface="Almarai Bold"/>
                <a:sym typeface="Almarai Bold"/>
              </a:rPr>
              <a:t>2. POSSIBLE INSIGHTS:</a:t>
            </a:r>
          </a:p>
        </p:txBody>
      </p:sp>
      <p:sp>
        <p:nvSpPr>
          <p:cNvPr name="TextBox 21" id="21"/>
          <p:cNvSpPr txBox="true"/>
          <p:nvPr/>
        </p:nvSpPr>
        <p:spPr>
          <a:xfrm rot="0">
            <a:off x="2423970" y="3355993"/>
            <a:ext cx="880028" cy="684892"/>
          </a:xfrm>
          <a:prstGeom prst="rect">
            <a:avLst/>
          </a:prstGeom>
        </p:spPr>
        <p:txBody>
          <a:bodyPr anchor="t" rtlCol="false" tIns="0" lIns="0" bIns="0" rIns="0">
            <a:spAutoFit/>
          </a:bodyPr>
          <a:lstStyle/>
          <a:p>
            <a:pPr algn="ctr" marL="0" indent="0" lvl="0">
              <a:lnSpc>
                <a:spcPts val="5526"/>
              </a:lnSpc>
              <a:spcBef>
                <a:spcPct val="0"/>
              </a:spcBef>
            </a:pPr>
            <a:r>
              <a:rPr lang="en-US" b="true" sz="4004">
                <a:solidFill>
                  <a:srgbClr val="051D40"/>
                </a:solidFill>
                <a:latin typeface="Almarai Bold"/>
                <a:ea typeface="Almarai Bold"/>
                <a:cs typeface="Almarai Bold"/>
                <a:sym typeface="Almarai Bold"/>
              </a:rPr>
              <a:t>01</a:t>
            </a:r>
          </a:p>
        </p:txBody>
      </p:sp>
      <p:sp>
        <p:nvSpPr>
          <p:cNvPr name="TextBox 22" id="22"/>
          <p:cNvSpPr txBox="true"/>
          <p:nvPr/>
        </p:nvSpPr>
        <p:spPr>
          <a:xfrm rot="0">
            <a:off x="3352915" y="4298289"/>
            <a:ext cx="880028" cy="684892"/>
          </a:xfrm>
          <a:prstGeom prst="rect">
            <a:avLst/>
          </a:prstGeom>
        </p:spPr>
        <p:txBody>
          <a:bodyPr anchor="t" rtlCol="false" tIns="0" lIns="0" bIns="0" rIns="0">
            <a:spAutoFit/>
          </a:bodyPr>
          <a:lstStyle/>
          <a:p>
            <a:pPr algn="ctr" marL="0" indent="0" lvl="0">
              <a:lnSpc>
                <a:spcPts val="5526"/>
              </a:lnSpc>
              <a:spcBef>
                <a:spcPct val="0"/>
              </a:spcBef>
            </a:pPr>
            <a:r>
              <a:rPr lang="en-US" b="true" sz="4004">
                <a:solidFill>
                  <a:srgbClr val="051D40"/>
                </a:solidFill>
                <a:latin typeface="Almarai Bold"/>
                <a:ea typeface="Almarai Bold"/>
                <a:cs typeface="Almarai Bold"/>
                <a:sym typeface="Almarai Bold"/>
              </a:rPr>
              <a:t>02</a:t>
            </a:r>
          </a:p>
        </p:txBody>
      </p:sp>
      <p:sp>
        <p:nvSpPr>
          <p:cNvPr name="TextBox 23" id="23"/>
          <p:cNvSpPr txBox="true"/>
          <p:nvPr/>
        </p:nvSpPr>
        <p:spPr>
          <a:xfrm rot="0">
            <a:off x="4232943" y="5282047"/>
            <a:ext cx="880028" cy="684892"/>
          </a:xfrm>
          <a:prstGeom prst="rect">
            <a:avLst/>
          </a:prstGeom>
        </p:spPr>
        <p:txBody>
          <a:bodyPr anchor="t" rtlCol="false" tIns="0" lIns="0" bIns="0" rIns="0">
            <a:spAutoFit/>
          </a:bodyPr>
          <a:lstStyle/>
          <a:p>
            <a:pPr algn="ctr" marL="0" indent="0" lvl="0">
              <a:lnSpc>
                <a:spcPts val="5526"/>
              </a:lnSpc>
              <a:spcBef>
                <a:spcPct val="0"/>
              </a:spcBef>
            </a:pPr>
            <a:r>
              <a:rPr lang="en-US" b="true" sz="4004">
                <a:solidFill>
                  <a:srgbClr val="051D40"/>
                </a:solidFill>
                <a:latin typeface="Almarai Bold"/>
                <a:ea typeface="Almarai Bold"/>
                <a:cs typeface="Almarai Bold"/>
                <a:sym typeface="Almarai Bold"/>
              </a:rPr>
              <a:t>03</a:t>
            </a:r>
          </a:p>
        </p:txBody>
      </p:sp>
      <p:sp>
        <p:nvSpPr>
          <p:cNvPr name="TextBox 24" id="24"/>
          <p:cNvSpPr txBox="true"/>
          <p:nvPr/>
        </p:nvSpPr>
        <p:spPr>
          <a:xfrm rot="0">
            <a:off x="5161887" y="6193962"/>
            <a:ext cx="880028" cy="684892"/>
          </a:xfrm>
          <a:prstGeom prst="rect">
            <a:avLst/>
          </a:prstGeom>
        </p:spPr>
        <p:txBody>
          <a:bodyPr anchor="t" rtlCol="false" tIns="0" lIns="0" bIns="0" rIns="0">
            <a:spAutoFit/>
          </a:bodyPr>
          <a:lstStyle/>
          <a:p>
            <a:pPr algn="ctr" marL="0" indent="0" lvl="0">
              <a:lnSpc>
                <a:spcPts val="5526"/>
              </a:lnSpc>
              <a:spcBef>
                <a:spcPct val="0"/>
              </a:spcBef>
            </a:pPr>
            <a:r>
              <a:rPr lang="en-US" b="true" sz="4004">
                <a:solidFill>
                  <a:srgbClr val="051D40"/>
                </a:solidFill>
                <a:latin typeface="Almarai Bold"/>
                <a:ea typeface="Almarai Bold"/>
                <a:cs typeface="Almarai Bold"/>
                <a:sym typeface="Almarai Bold"/>
              </a:rPr>
              <a:t>04</a:t>
            </a:r>
          </a:p>
        </p:txBody>
      </p:sp>
      <p:sp>
        <p:nvSpPr>
          <p:cNvPr name="TextBox 25" id="25"/>
          <p:cNvSpPr txBox="true"/>
          <p:nvPr/>
        </p:nvSpPr>
        <p:spPr>
          <a:xfrm rot="0">
            <a:off x="3648508" y="3302711"/>
            <a:ext cx="6138901" cy="765663"/>
          </a:xfrm>
          <a:prstGeom prst="rect">
            <a:avLst/>
          </a:prstGeom>
        </p:spPr>
        <p:txBody>
          <a:bodyPr anchor="t" rtlCol="false" tIns="0" lIns="0" bIns="0" rIns="0">
            <a:spAutoFit/>
          </a:bodyPr>
          <a:lstStyle/>
          <a:p>
            <a:pPr algn="l">
              <a:lnSpc>
                <a:spcPts val="3006"/>
              </a:lnSpc>
            </a:pPr>
            <a:r>
              <a:rPr lang="en-US" sz="2178">
                <a:solidFill>
                  <a:srgbClr val="FFFFFF"/>
                </a:solidFill>
                <a:latin typeface="Almarai"/>
                <a:ea typeface="Almarai"/>
                <a:cs typeface="Almarai"/>
                <a:sym typeface="Almarai"/>
              </a:rPr>
              <a:t>Orders by date. (Line chart)</a:t>
            </a:r>
          </a:p>
          <a:p>
            <a:pPr algn="l" marL="0" indent="0" lvl="0">
              <a:lnSpc>
                <a:spcPts val="3006"/>
              </a:lnSpc>
              <a:spcBef>
                <a:spcPct val="0"/>
              </a:spcBef>
            </a:pPr>
          </a:p>
        </p:txBody>
      </p:sp>
      <p:sp>
        <p:nvSpPr>
          <p:cNvPr name="TextBox 26" id="26"/>
          <p:cNvSpPr txBox="true"/>
          <p:nvPr/>
        </p:nvSpPr>
        <p:spPr>
          <a:xfrm rot="0">
            <a:off x="4577452" y="4245007"/>
            <a:ext cx="6138901" cy="765663"/>
          </a:xfrm>
          <a:prstGeom prst="rect">
            <a:avLst/>
          </a:prstGeom>
        </p:spPr>
        <p:txBody>
          <a:bodyPr anchor="t" rtlCol="false" tIns="0" lIns="0" bIns="0" rIns="0">
            <a:spAutoFit/>
          </a:bodyPr>
          <a:lstStyle/>
          <a:p>
            <a:pPr algn="l">
              <a:lnSpc>
                <a:spcPts val="3006"/>
              </a:lnSpc>
            </a:pPr>
            <a:r>
              <a:rPr lang="en-US" sz="2178">
                <a:solidFill>
                  <a:srgbClr val="FFFFFF"/>
                </a:solidFill>
                <a:latin typeface="Almarai"/>
                <a:ea typeface="Almarai"/>
                <a:cs typeface="Almarai"/>
                <a:sym typeface="Almarai"/>
              </a:rPr>
              <a:t>Orders by state. (Map) </a:t>
            </a:r>
          </a:p>
          <a:p>
            <a:pPr algn="l" marL="0" indent="0" lvl="0">
              <a:lnSpc>
                <a:spcPts val="3006"/>
              </a:lnSpc>
              <a:spcBef>
                <a:spcPct val="0"/>
              </a:spcBef>
            </a:pPr>
          </a:p>
        </p:txBody>
      </p:sp>
      <p:sp>
        <p:nvSpPr>
          <p:cNvPr name="TextBox 27" id="27"/>
          <p:cNvSpPr txBox="true"/>
          <p:nvPr/>
        </p:nvSpPr>
        <p:spPr>
          <a:xfrm rot="0">
            <a:off x="5457480" y="5228765"/>
            <a:ext cx="6138901" cy="386502"/>
          </a:xfrm>
          <a:prstGeom prst="rect">
            <a:avLst/>
          </a:prstGeom>
        </p:spPr>
        <p:txBody>
          <a:bodyPr anchor="t" rtlCol="false" tIns="0" lIns="0" bIns="0" rIns="0">
            <a:spAutoFit/>
          </a:bodyPr>
          <a:lstStyle/>
          <a:p>
            <a:pPr algn="l" marL="0" indent="0" lvl="0">
              <a:lnSpc>
                <a:spcPts val="3006"/>
              </a:lnSpc>
              <a:spcBef>
                <a:spcPct val="0"/>
              </a:spcBef>
            </a:pPr>
            <a:r>
              <a:rPr lang="en-US" sz="2178">
                <a:solidFill>
                  <a:srgbClr val="FFFFFF"/>
                </a:solidFill>
                <a:latin typeface="Almarai"/>
                <a:ea typeface="Almarai"/>
                <a:cs typeface="Almarai"/>
                <a:sym typeface="Almarai"/>
              </a:rPr>
              <a:t>Orders by segments. (Donut chart, Pi chart) </a:t>
            </a:r>
          </a:p>
        </p:txBody>
      </p:sp>
      <p:sp>
        <p:nvSpPr>
          <p:cNvPr name="TextBox 28" id="28"/>
          <p:cNvSpPr txBox="true"/>
          <p:nvPr/>
        </p:nvSpPr>
        <p:spPr>
          <a:xfrm rot="0">
            <a:off x="6386424" y="6140680"/>
            <a:ext cx="7252220" cy="765663"/>
          </a:xfrm>
          <a:prstGeom prst="rect">
            <a:avLst/>
          </a:prstGeom>
        </p:spPr>
        <p:txBody>
          <a:bodyPr anchor="t" rtlCol="false" tIns="0" lIns="0" bIns="0" rIns="0">
            <a:spAutoFit/>
          </a:bodyPr>
          <a:lstStyle/>
          <a:p>
            <a:pPr algn="l" marL="0" indent="0" lvl="0">
              <a:lnSpc>
                <a:spcPts val="3006"/>
              </a:lnSpc>
              <a:spcBef>
                <a:spcPct val="0"/>
              </a:spcBef>
            </a:pPr>
            <a:r>
              <a:rPr lang="en-US" sz="2178">
                <a:solidFill>
                  <a:srgbClr val="FFFFFF"/>
                </a:solidFill>
                <a:latin typeface="Almarai"/>
                <a:ea typeface="Almarai"/>
                <a:cs typeface="Almarai"/>
                <a:sym typeface="Almarai"/>
              </a:rPr>
              <a:t>Orders by ship mode (Donut chart or Pi chart or Decomposition tree) </a:t>
            </a:r>
          </a:p>
        </p:txBody>
      </p:sp>
      <p:grpSp>
        <p:nvGrpSpPr>
          <p:cNvPr name="Group 29" id="29"/>
          <p:cNvGrpSpPr/>
          <p:nvPr/>
        </p:nvGrpSpPr>
        <p:grpSpPr>
          <a:xfrm rot="-10800000">
            <a:off x="16605949" y="1202778"/>
            <a:ext cx="5246522" cy="7495031"/>
            <a:chOff x="0" y="0"/>
            <a:chExt cx="4445000" cy="6350000"/>
          </a:xfrm>
        </p:grpSpPr>
        <p:sp>
          <p:nvSpPr>
            <p:cNvPr name="Freeform 30" id="30"/>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31" id="31"/>
          <p:cNvGrpSpPr/>
          <p:nvPr/>
        </p:nvGrpSpPr>
        <p:grpSpPr>
          <a:xfrm rot="0">
            <a:off x="6102879" y="7030465"/>
            <a:ext cx="911914" cy="911914"/>
            <a:chOff x="0" y="0"/>
            <a:chExt cx="812800" cy="812800"/>
          </a:xfrm>
        </p:grpSpPr>
        <p:sp>
          <p:nvSpPr>
            <p:cNvPr name="Freeform 32" id="3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33" id="33"/>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sp>
        <p:nvSpPr>
          <p:cNvPr name="TextBox 34" id="34"/>
          <p:cNvSpPr txBox="true"/>
          <p:nvPr/>
        </p:nvSpPr>
        <p:spPr>
          <a:xfrm rot="0">
            <a:off x="6085850" y="7105876"/>
            <a:ext cx="880028" cy="693644"/>
          </a:xfrm>
          <a:prstGeom prst="rect">
            <a:avLst/>
          </a:prstGeom>
        </p:spPr>
        <p:txBody>
          <a:bodyPr anchor="t" rtlCol="false" tIns="0" lIns="0" bIns="0" rIns="0">
            <a:spAutoFit/>
          </a:bodyPr>
          <a:lstStyle/>
          <a:p>
            <a:pPr algn="ctr" marL="0" indent="0" lvl="0">
              <a:lnSpc>
                <a:spcPts val="5526"/>
              </a:lnSpc>
              <a:spcBef>
                <a:spcPct val="0"/>
              </a:spcBef>
            </a:pPr>
            <a:r>
              <a:rPr lang="en-US" b="true" sz="4004">
                <a:solidFill>
                  <a:srgbClr val="051D40"/>
                </a:solidFill>
                <a:latin typeface="Almarai Bold"/>
                <a:ea typeface="Almarai Bold"/>
                <a:cs typeface="Almarai Bold"/>
                <a:sym typeface="Almarai Bold"/>
              </a:rPr>
              <a:t>05</a:t>
            </a:r>
          </a:p>
        </p:txBody>
      </p:sp>
      <p:sp>
        <p:nvSpPr>
          <p:cNvPr name="TextBox 35" id="35"/>
          <p:cNvSpPr txBox="true"/>
          <p:nvPr/>
        </p:nvSpPr>
        <p:spPr>
          <a:xfrm rot="0">
            <a:off x="7310387" y="7052594"/>
            <a:ext cx="7452617" cy="1144824"/>
          </a:xfrm>
          <a:prstGeom prst="rect">
            <a:avLst/>
          </a:prstGeom>
        </p:spPr>
        <p:txBody>
          <a:bodyPr anchor="t" rtlCol="false" tIns="0" lIns="0" bIns="0" rIns="0">
            <a:spAutoFit/>
          </a:bodyPr>
          <a:lstStyle/>
          <a:p>
            <a:pPr algn="l">
              <a:lnSpc>
                <a:spcPts val="3006"/>
              </a:lnSpc>
            </a:pPr>
            <a:r>
              <a:rPr lang="en-US" sz="2178">
                <a:solidFill>
                  <a:srgbClr val="FFFFFF"/>
                </a:solidFill>
                <a:latin typeface="Almarai"/>
                <a:ea typeface="Almarai"/>
                <a:cs typeface="Almarai"/>
                <a:sym typeface="Almarai"/>
              </a:rPr>
              <a:t>Orders by categories , subcategories and products. ( Tree map or Decomposition tree)</a:t>
            </a:r>
          </a:p>
          <a:p>
            <a:pPr algn="l" marL="0" indent="0" lvl="0">
              <a:lnSpc>
                <a:spcPts val="3006"/>
              </a:lnSpc>
              <a:spcBef>
                <a:spcPct val="0"/>
              </a:spcBef>
            </a:pPr>
          </a:p>
        </p:txBody>
      </p:sp>
      <p:sp>
        <p:nvSpPr>
          <p:cNvPr name="TextBox 36" id="36"/>
          <p:cNvSpPr txBox="true"/>
          <p:nvPr/>
        </p:nvSpPr>
        <p:spPr>
          <a:xfrm rot="0">
            <a:off x="2206965" y="2404282"/>
            <a:ext cx="4572038" cy="476250"/>
          </a:xfrm>
          <a:prstGeom prst="rect">
            <a:avLst/>
          </a:prstGeom>
        </p:spPr>
        <p:txBody>
          <a:bodyPr anchor="t" rtlCol="false" tIns="0" lIns="0" bIns="0" rIns="0">
            <a:spAutoFit/>
          </a:bodyPr>
          <a:lstStyle/>
          <a:p>
            <a:pPr algn="l">
              <a:lnSpc>
                <a:spcPts val="3600"/>
              </a:lnSpc>
              <a:spcBef>
                <a:spcPct val="0"/>
              </a:spcBef>
            </a:pPr>
            <a:r>
              <a:rPr lang="en-US" b="true" sz="3000">
                <a:solidFill>
                  <a:srgbClr val="FFFFFF"/>
                </a:solidFill>
                <a:latin typeface="Almarai Bold"/>
                <a:ea typeface="Almarai Bold"/>
                <a:cs typeface="Almarai Bold"/>
                <a:sym typeface="Almarai Bold"/>
              </a:rPr>
              <a:t>3.  ORDERS: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2441000" y="3280582"/>
            <a:ext cx="911914" cy="91191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grpSp>
        <p:nvGrpSpPr>
          <p:cNvPr name="Group 5" id="5"/>
          <p:cNvGrpSpPr/>
          <p:nvPr/>
        </p:nvGrpSpPr>
        <p:grpSpPr>
          <a:xfrm rot="0">
            <a:off x="3369944" y="4222878"/>
            <a:ext cx="911914" cy="91191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grpSp>
        <p:nvGrpSpPr>
          <p:cNvPr name="Group 8" id="8"/>
          <p:cNvGrpSpPr/>
          <p:nvPr/>
        </p:nvGrpSpPr>
        <p:grpSpPr>
          <a:xfrm rot="0">
            <a:off x="10016575" y="-1489570"/>
            <a:ext cx="4202211" cy="6003158"/>
            <a:chOff x="0" y="0"/>
            <a:chExt cx="4445000" cy="6350000"/>
          </a:xfrm>
        </p:grpSpPr>
        <p:sp>
          <p:nvSpPr>
            <p:cNvPr name="Freeform 9" id="9"/>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10" id="10"/>
          <p:cNvGrpSpPr/>
          <p:nvPr/>
        </p:nvGrpSpPr>
        <p:grpSpPr>
          <a:xfrm rot="5400000">
            <a:off x="16605949" y="8402070"/>
            <a:ext cx="841991" cy="841991"/>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12" id="12"/>
          <p:cNvGrpSpPr/>
          <p:nvPr/>
        </p:nvGrpSpPr>
        <p:grpSpPr>
          <a:xfrm rot="0">
            <a:off x="-5173055" y="-2043171"/>
            <a:ext cx="5754080" cy="8220114"/>
            <a:chOff x="0" y="0"/>
            <a:chExt cx="4445000" cy="6350000"/>
          </a:xfrm>
        </p:grpSpPr>
        <p:sp>
          <p:nvSpPr>
            <p:cNvPr name="Freeform 13" id="1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
        <p:nvSpPr>
          <p:cNvPr name="TextBox 14" id="14"/>
          <p:cNvSpPr txBox="true"/>
          <p:nvPr/>
        </p:nvSpPr>
        <p:spPr>
          <a:xfrm rot="0">
            <a:off x="1580351" y="1406500"/>
            <a:ext cx="6045449" cy="609600"/>
          </a:xfrm>
          <a:prstGeom prst="rect">
            <a:avLst/>
          </a:prstGeom>
        </p:spPr>
        <p:txBody>
          <a:bodyPr anchor="t" rtlCol="false" tIns="0" lIns="0" bIns="0" rIns="0">
            <a:spAutoFit/>
          </a:bodyPr>
          <a:lstStyle/>
          <a:p>
            <a:pPr algn="l">
              <a:lnSpc>
                <a:spcPts val="4799"/>
              </a:lnSpc>
              <a:spcBef>
                <a:spcPct val="0"/>
              </a:spcBef>
            </a:pPr>
            <a:r>
              <a:rPr lang="en-US" b="true" sz="3999">
                <a:solidFill>
                  <a:srgbClr val="FFFFFF"/>
                </a:solidFill>
                <a:latin typeface="Almarai Bold"/>
                <a:ea typeface="Almarai Bold"/>
                <a:cs typeface="Almarai Bold"/>
                <a:sym typeface="Almarai Bold"/>
              </a:rPr>
              <a:t>2. POSSIBLE INSIGHTS:</a:t>
            </a:r>
          </a:p>
        </p:txBody>
      </p:sp>
      <p:sp>
        <p:nvSpPr>
          <p:cNvPr name="TextBox 15" id="15"/>
          <p:cNvSpPr txBox="true"/>
          <p:nvPr/>
        </p:nvSpPr>
        <p:spPr>
          <a:xfrm rot="0">
            <a:off x="2423970" y="3355993"/>
            <a:ext cx="880028" cy="684892"/>
          </a:xfrm>
          <a:prstGeom prst="rect">
            <a:avLst/>
          </a:prstGeom>
        </p:spPr>
        <p:txBody>
          <a:bodyPr anchor="t" rtlCol="false" tIns="0" lIns="0" bIns="0" rIns="0">
            <a:spAutoFit/>
          </a:bodyPr>
          <a:lstStyle/>
          <a:p>
            <a:pPr algn="ctr" marL="0" indent="0" lvl="0">
              <a:lnSpc>
                <a:spcPts val="5526"/>
              </a:lnSpc>
              <a:spcBef>
                <a:spcPct val="0"/>
              </a:spcBef>
            </a:pPr>
            <a:r>
              <a:rPr lang="en-US" b="true" sz="4004">
                <a:solidFill>
                  <a:srgbClr val="051D40"/>
                </a:solidFill>
                <a:latin typeface="Almarai Bold"/>
                <a:ea typeface="Almarai Bold"/>
                <a:cs typeface="Almarai Bold"/>
                <a:sym typeface="Almarai Bold"/>
              </a:rPr>
              <a:t>01</a:t>
            </a:r>
          </a:p>
        </p:txBody>
      </p:sp>
      <p:sp>
        <p:nvSpPr>
          <p:cNvPr name="TextBox 16" id="16"/>
          <p:cNvSpPr txBox="true"/>
          <p:nvPr/>
        </p:nvSpPr>
        <p:spPr>
          <a:xfrm rot="0">
            <a:off x="3352915" y="4298289"/>
            <a:ext cx="880028" cy="684892"/>
          </a:xfrm>
          <a:prstGeom prst="rect">
            <a:avLst/>
          </a:prstGeom>
        </p:spPr>
        <p:txBody>
          <a:bodyPr anchor="t" rtlCol="false" tIns="0" lIns="0" bIns="0" rIns="0">
            <a:spAutoFit/>
          </a:bodyPr>
          <a:lstStyle/>
          <a:p>
            <a:pPr algn="ctr" marL="0" indent="0" lvl="0">
              <a:lnSpc>
                <a:spcPts val="5526"/>
              </a:lnSpc>
              <a:spcBef>
                <a:spcPct val="0"/>
              </a:spcBef>
            </a:pPr>
            <a:r>
              <a:rPr lang="en-US" b="true" sz="4004">
                <a:solidFill>
                  <a:srgbClr val="051D40"/>
                </a:solidFill>
                <a:latin typeface="Almarai Bold"/>
                <a:ea typeface="Almarai Bold"/>
                <a:cs typeface="Almarai Bold"/>
                <a:sym typeface="Almarai Bold"/>
              </a:rPr>
              <a:t>02</a:t>
            </a:r>
          </a:p>
        </p:txBody>
      </p:sp>
      <p:sp>
        <p:nvSpPr>
          <p:cNvPr name="TextBox 17" id="17"/>
          <p:cNvSpPr txBox="true"/>
          <p:nvPr/>
        </p:nvSpPr>
        <p:spPr>
          <a:xfrm rot="0">
            <a:off x="3648508" y="3302711"/>
            <a:ext cx="6138901" cy="1144824"/>
          </a:xfrm>
          <a:prstGeom prst="rect">
            <a:avLst/>
          </a:prstGeom>
        </p:spPr>
        <p:txBody>
          <a:bodyPr anchor="t" rtlCol="false" tIns="0" lIns="0" bIns="0" rIns="0">
            <a:spAutoFit/>
          </a:bodyPr>
          <a:lstStyle/>
          <a:p>
            <a:pPr algn="l">
              <a:lnSpc>
                <a:spcPts val="3006"/>
              </a:lnSpc>
            </a:pPr>
            <a:r>
              <a:rPr lang="en-US" sz="2178">
                <a:solidFill>
                  <a:srgbClr val="FFFFFF"/>
                </a:solidFill>
                <a:latin typeface="Almarai"/>
                <a:ea typeface="Almarai"/>
                <a:cs typeface="Almarai"/>
                <a:sym typeface="Almarai"/>
              </a:rPr>
              <a:t>Average cycle time by state. (Bar chart)</a:t>
            </a:r>
          </a:p>
          <a:p>
            <a:pPr algn="l">
              <a:lnSpc>
                <a:spcPts val="3006"/>
              </a:lnSpc>
            </a:pPr>
          </a:p>
          <a:p>
            <a:pPr algn="l" marL="0" indent="0" lvl="0">
              <a:lnSpc>
                <a:spcPts val="3006"/>
              </a:lnSpc>
              <a:spcBef>
                <a:spcPct val="0"/>
              </a:spcBef>
            </a:pPr>
          </a:p>
        </p:txBody>
      </p:sp>
      <p:sp>
        <p:nvSpPr>
          <p:cNvPr name="TextBox 18" id="18"/>
          <p:cNvSpPr txBox="true"/>
          <p:nvPr/>
        </p:nvSpPr>
        <p:spPr>
          <a:xfrm rot="0">
            <a:off x="4577452" y="4245007"/>
            <a:ext cx="6138901" cy="765663"/>
          </a:xfrm>
          <a:prstGeom prst="rect">
            <a:avLst/>
          </a:prstGeom>
        </p:spPr>
        <p:txBody>
          <a:bodyPr anchor="t" rtlCol="false" tIns="0" lIns="0" bIns="0" rIns="0">
            <a:spAutoFit/>
          </a:bodyPr>
          <a:lstStyle/>
          <a:p>
            <a:pPr algn="l" marL="0" indent="0" lvl="0">
              <a:lnSpc>
                <a:spcPts val="3006"/>
              </a:lnSpc>
              <a:spcBef>
                <a:spcPct val="0"/>
              </a:spcBef>
            </a:pPr>
            <a:r>
              <a:rPr lang="en-US" sz="2178">
                <a:solidFill>
                  <a:srgbClr val="FFFFFF"/>
                </a:solidFill>
                <a:latin typeface="Almarai"/>
                <a:ea typeface="Almarai"/>
                <a:cs typeface="Almarai"/>
                <a:sym typeface="Almarai"/>
              </a:rPr>
              <a:t>Orders by segments and customers. (Decomposition tree)</a:t>
            </a:r>
          </a:p>
        </p:txBody>
      </p:sp>
      <p:grpSp>
        <p:nvGrpSpPr>
          <p:cNvPr name="Group 19" id="19"/>
          <p:cNvGrpSpPr/>
          <p:nvPr/>
        </p:nvGrpSpPr>
        <p:grpSpPr>
          <a:xfrm rot="-10800000">
            <a:off x="16605949" y="1202778"/>
            <a:ext cx="5246522" cy="7495031"/>
            <a:chOff x="0" y="0"/>
            <a:chExt cx="4445000" cy="6350000"/>
          </a:xfrm>
        </p:grpSpPr>
        <p:sp>
          <p:nvSpPr>
            <p:cNvPr name="Freeform 20" id="20"/>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
        <p:nvSpPr>
          <p:cNvPr name="TextBox 21" id="21"/>
          <p:cNvSpPr txBox="true"/>
          <p:nvPr/>
        </p:nvSpPr>
        <p:spPr>
          <a:xfrm rot="0">
            <a:off x="2206965" y="2404282"/>
            <a:ext cx="4572038" cy="476250"/>
          </a:xfrm>
          <a:prstGeom prst="rect">
            <a:avLst/>
          </a:prstGeom>
        </p:spPr>
        <p:txBody>
          <a:bodyPr anchor="t" rtlCol="false" tIns="0" lIns="0" bIns="0" rIns="0">
            <a:spAutoFit/>
          </a:bodyPr>
          <a:lstStyle/>
          <a:p>
            <a:pPr algn="l">
              <a:lnSpc>
                <a:spcPts val="3600"/>
              </a:lnSpc>
              <a:spcBef>
                <a:spcPct val="0"/>
              </a:spcBef>
            </a:pPr>
            <a:r>
              <a:rPr lang="en-US" b="true" sz="3000">
                <a:solidFill>
                  <a:srgbClr val="FFFFFF"/>
                </a:solidFill>
                <a:latin typeface="Almarai Bold"/>
                <a:ea typeface="Almarai Bold"/>
                <a:cs typeface="Almarai Bold"/>
                <a:sym typeface="Almarai Bold"/>
              </a:rPr>
              <a:t>4.  OTHERS:</a:t>
            </a:r>
          </a:p>
        </p:txBody>
      </p:sp>
      <p:grpSp>
        <p:nvGrpSpPr>
          <p:cNvPr name="Group 22" id="22"/>
          <p:cNvGrpSpPr/>
          <p:nvPr/>
        </p:nvGrpSpPr>
        <p:grpSpPr>
          <a:xfrm rot="0">
            <a:off x="4249973" y="5206636"/>
            <a:ext cx="911914" cy="91191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24" id="24"/>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sp>
        <p:nvSpPr>
          <p:cNvPr name="TextBox 25" id="25"/>
          <p:cNvSpPr txBox="true"/>
          <p:nvPr/>
        </p:nvSpPr>
        <p:spPr>
          <a:xfrm rot="0">
            <a:off x="4232943" y="5282047"/>
            <a:ext cx="880028" cy="684892"/>
          </a:xfrm>
          <a:prstGeom prst="rect">
            <a:avLst/>
          </a:prstGeom>
        </p:spPr>
        <p:txBody>
          <a:bodyPr anchor="t" rtlCol="false" tIns="0" lIns="0" bIns="0" rIns="0">
            <a:spAutoFit/>
          </a:bodyPr>
          <a:lstStyle/>
          <a:p>
            <a:pPr algn="ctr" marL="0" indent="0" lvl="0">
              <a:lnSpc>
                <a:spcPts val="5526"/>
              </a:lnSpc>
              <a:spcBef>
                <a:spcPct val="0"/>
              </a:spcBef>
            </a:pPr>
            <a:r>
              <a:rPr lang="en-US" b="true" sz="4004">
                <a:solidFill>
                  <a:srgbClr val="051D40"/>
                </a:solidFill>
                <a:latin typeface="Almarai Bold"/>
                <a:ea typeface="Almarai Bold"/>
                <a:cs typeface="Almarai Bold"/>
                <a:sym typeface="Almarai Bold"/>
              </a:rPr>
              <a:t>03</a:t>
            </a:r>
          </a:p>
        </p:txBody>
      </p:sp>
      <p:sp>
        <p:nvSpPr>
          <p:cNvPr name="TextBox 26" id="26"/>
          <p:cNvSpPr txBox="true"/>
          <p:nvPr/>
        </p:nvSpPr>
        <p:spPr>
          <a:xfrm rot="0">
            <a:off x="5457480" y="5228765"/>
            <a:ext cx="6138901" cy="765663"/>
          </a:xfrm>
          <a:prstGeom prst="rect">
            <a:avLst/>
          </a:prstGeom>
        </p:spPr>
        <p:txBody>
          <a:bodyPr anchor="t" rtlCol="false" tIns="0" lIns="0" bIns="0" rIns="0">
            <a:spAutoFit/>
          </a:bodyPr>
          <a:lstStyle/>
          <a:p>
            <a:pPr algn="l" marL="0" indent="0" lvl="0">
              <a:lnSpc>
                <a:spcPts val="3006"/>
              </a:lnSpc>
              <a:spcBef>
                <a:spcPct val="0"/>
              </a:spcBef>
            </a:pPr>
            <a:r>
              <a:rPr lang="en-US" sz="2178">
                <a:solidFill>
                  <a:srgbClr val="FFFFFF"/>
                </a:solidFill>
                <a:latin typeface="Almarai"/>
                <a:ea typeface="Almarai"/>
                <a:cs typeface="Almarai"/>
                <a:sym typeface="Almarai"/>
              </a:rPr>
              <a:t>Total Sales, </a:t>
            </a:r>
            <a:r>
              <a:rPr lang="en-US" sz="2178">
                <a:solidFill>
                  <a:srgbClr val="FFFFFF"/>
                </a:solidFill>
                <a:latin typeface="Almarai"/>
                <a:ea typeface="Almarai"/>
                <a:cs typeface="Almarai"/>
                <a:sym typeface="Almarai"/>
              </a:rPr>
              <a:t>Total Orders, Avg. Sales by Orders and Avg. Cycle Time. (</a:t>
            </a:r>
            <a:r>
              <a:rPr lang="en-US" sz="2178">
                <a:solidFill>
                  <a:srgbClr val="FFFFFF"/>
                </a:solidFill>
                <a:latin typeface="Almarai"/>
                <a:ea typeface="Almarai"/>
                <a:cs typeface="Almarai"/>
                <a:sym typeface="Almarai"/>
              </a:rPr>
              <a:t>Tooltip)</a:t>
            </a:r>
          </a:p>
        </p:txBody>
      </p:sp>
      <p:grpSp>
        <p:nvGrpSpPr>
          <p:cNvPr name="Group 27" id="27"/>
          <p:cNvGrpSpPr/>
          <p:nvPr/>
        </p:nvGrpSpPr>
        <p:grpSpPr>
          <a:xfrm rot="0">
            <a:off x="5178917" y="6176943"/>
            <a:ext cx="911914" cy="911914"/>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29" id="29"/>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sp>
        <p:nvSpPr>
          <p:cNvPr name="TextBox 30" id="30"/>
          <p:cNvSpPr txBox="true"/>
          <p:nvPr/>
        </p:nvSpPr>
        <p:spPr>
          <a:xfrm rot="0">
            <a:off x="5161887" y="6252354"/>
            <a:ext cx="880028" cy="693644"/>
          </a:xfrm>
          <a:prstGeom prst="rect">
            <a:avLst/>
          </a:prstGeom>
        </p:spPr>
        <p:txBody>
          <a:bodyPr anchor="t" rtlCol="false" tIns="0" lIns="0" bIns="0" rIns="0">
            <a:spAutoFit/>
          </a:bodyPr>
          <a:lstStyle/>
          <a:p>
            <a:pPr algn="ctr" marL="0" indent="0" lvl="0">
              <a:lnSpc>
                <a:spcPts val="5526"/>
              </a:lnSpc>
              <a:spcBef>
                <a:spcPct val="0"/>
              </a:spcBef>
            </a:pPr>
            <a:r>
              <a:rPr lang="en-US" b="true" sz="4004">
                <a:solidFill>
                  <a:srgbClr val="051D40"/>
                </a:solidFill>
                <a:latin typeface="Almarai Bold"/>
                <a:ea typeface="Almarai Bold"/>
                <a:cs typeface="Almarai Bold"/>
                <a:sym typeface="Almarai Bold"/>
              </a:rPr>
              <a:t>04</a:t>
            </a:r>
          </a:p>
        </p:txBody>
      </p:sp>
      <p:sp>
        <p:nvSpPr>
          <p:cNvPr name="TextBox 31" id="31"/>
          <p:cNvSpPr txBox="true"/>
          <p:nvPr/>
        </p:nvSpPr>
        <p:spPr>
          <a:xfrm rot="0">
            <a:off x="6386424" y="6199072"/>
            <a:ext cx="6138901" cy="765663"/>
          </a:xfrm>
          <a:prstGeom prst="rect">
            <a:avLst/>
          </a:prstGeom>
        </p:spPr>
        <p:txBody>
          <a:bodyPr anchor="t" rtlCol="false" tIns="0" lIns="0" bIns="0" rIns="0">
            <a:spAutoFit/>
          </a:bodyPr>
          <a:lstStyle/>
          <a:p>
            <a:pPr algn="l" marL="0" indent="0" lvl="0">
              <a:lnSpc>
                <a:spcPts val="3006"/>
              </a:lnSpc>
              <a:spcBef>
                <a:spcPct val="0"/>
              </a:spcBef>
            </a:pPr>
            <a:r>
              <a:rPr lang="en-US" sz="2178">
                <a:solidFill>
                  <a:srgbClr val="FFFFFF"/>
                </a:solidFill>
                <a:latin typeface="Almarai"/>
                <a:ea typeface="Almarai"/>
                <a:cs typeface="Almarai"/>
                <a:sym typeface="Almarai"/>
              </a:rPr>
              <a:t>Filters by city, state, customer, segment, product, year  and etc.....</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432302" y="2629714"/>
            <a:ext cx="911914" cy="91191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grpSp>
        <p:nvGrpSpPr>
          <p:cNvPr name="Group 5" id="5"/>
          <p:cNvGrpSpPr/>
          <p:nvPr/>
        </p:nvGrpSpPr>
        <p:grpSpPr>
          <a:xfrm rot="0">
            <a:off x="10016575" y="-1489570"/>
            <a:ext cx="4202211" cy="6003158"/>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7" id="7"/>
          <p:cNvGrpSpPr/>
          <p:nvPr/>
        </p:nvGrpSpPr>
        <p:grpSpPr>
          <a:xfrm rot="5400000">
            <a:off x="16605949" y="8402070"/>
            <a:ext cx="841991" cy="84199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9" id="9"/>
          <p:cNvGrpSpPr/>
          <p:nvPr/>
        </p:nvGrpSpPr>
        <p:grpSpPr>
          <a:xfrm rot="0">
            <a:off x="-5173055" y="-2043171"/>
            <a:ext cx="5754080" cy="8220114"/>
            <a:chOff x="0" y="0"/>
            <a:chExt cx="4445000" cy="6350000"/>
          </a:xfrm>
        </p:grpSpPr>
        <p:sp>
          <p:nvSpPr>
            <p:cNvPr name="Freeform 10" id="10"/>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11" id="11"/>
          <p:cNvGrpSpPr/>
          <p:nvPr/>
        </p:nvGrpSpPr>
        <p:grpSpPr>
          <a:xfrm rot="-10800000">
            <a:off x="16605949" y="1202778"/>
            <a:ext cx="5246522" cy="7495031"/>
            <a:chOff x="0" y="0"/>
            <a:chExt cx="4445000" cy="6350000"/>
          </a:xfrm>
        </p:grpSpPr>
        <p:sp>
          <p:nvSpPr>
            <p:cNvPr name="Freeform 12" id="12"/>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13" id="13"/>
          <p:cNvGrpSpPr/>
          <p:nvPr/>
        </p:nvGrpSpPr>
        <p:grpSpPr>
          <a:xfrm rot="5400000">
            <a:off x="1144411" y="1337805"/>
            <a:ext cx="1224824" cy="122482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15" id="15"/>
          <p:cNvGrpSpPr/>
          <p:nvPr/>
        </p:nvGrpSpPr>
        <p:grpSpPr>
          <a:xfrm rot="0">
            <a:off x="11701267" y="2629714"/>
            <a:ext cx="911914" cy="911914"/>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17" id="17"/>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sp>
        <p:nvSpPr>
          <p:cNvPr name="Freeform 18" id="18"/>
          <p:cNvSpPr/>
          <p:nvPr/>
        </p:nvSpPr>
        <p:spPr>
          <a:xfrm flipH="false" flipV="false" rot="0">
            <a:off x="581025" y="5913353"/>
            <a:ext cx="11301259" cy="1002987"/>
          </a:xfrm>
          <a:custGeom>
            <a:avLst/>
            <a:gdLst/>
            <a:ahLst/>
            <a:cxnLst/>
            <a:rect r="r" b="b" t="t" l="l"/>
            <a:pathLst>
              <a:path h="1002987" w="11301259">
                <a:moveTo>
                  <a:pt x="0" y="0"/>
                </a:moveTo>
                <a:lnTo>
                  <a:pt x="11301259" y="0"/>
                </a:lnTo>
                <a:lnTo>
                  <a:pt x="11301259" y="1002987"/>
                </a:lnTo>
                <a:lnTo>
                  <a:pt x="0" y="1002987"/>
                </a:lnTo>
                <a:lnTo>
                  <a:pt x="0" y="0"/>
                </a:lnTo>
                <a:close/>
              </a:path>
            </a:pathLst>
          </a:custGeom>
          <a:blipFill>
            <a:blip r:embed="rId3"/>
            <a:stretch>
              <a:fillRect l="0" t="0" r="0" b="0"/>
            </a:stretch>
          </a:blipFill>
        </p:spPr>
      </p:sp>
      <p:sp>
        <p:nvSpPr>
          <p:cNvPr name="Freeform 19" id="19"/>
          <p:cNvSpPr/>
          <p:nvPr/>
        </p:nvSpPr>
        <p:spPr>
          <a:xfrm flipH="false" flipV="false" rot="0">
            <a:off x="12875177" y="4950294"/>
            <a:ext cx="1982056" cy="5162354"/>
          </a:xfrm>
          <a:custGeom>
            <a:avLst/>
            <a:gdLst/>
            <a:ahLst/>
            <a:cxnLst/>
            <a:rect r="r" b="b" t="t" l="l"/>
            <a:pathLst>
              <a:path h="5162354" w="1982056">
                <a:moveTo>
                  <a:pt x="0" y="0"/>
                </a:moveTo>
                <a:lnTo>
                  <a:pt x="1982056" y="0"/>
                </a:lnTo>
                <a:lnTo>
                  <a:pt x="1982056" y="5162354"/>
                </a:lnTo>
                <a:lnTo>
                  <a:pt x="0" y="5162354"/>
                </a:lnTo>
                <a:lnTo>
                  <a:pt x="0" y="0"/>
                </a:lnTo>
                <a:close/>
              </a:path>
            </a:pathLst>
          </a:custGeom>
          <a:blipFill>
            <a:blip r:embed="rId4"/>
            <a:stretch>
              <a:fillRect l="0" t="0" r="0" b="0"/>
            </a:stretch>
          </a:blipFill>
        </p:spPr>
      </p:sp>
      <p:sp>
        <p:nvSpPr>
          <p:cNvPr name="TextBox 20" id="20"/>
          <p:cNvSpPr txBox="true"/>
          <p:nvPr/>
        </p:nvSpPr>
        <p:spPr>
          <a:xfrm rot="0">
            <a:off x="2766869" y="1477050"/>
            <a:ext cx="8472363" cy="762000"/>
          </a:xfrm>
          <a:prstGeom prst="rect">
            <a:avLst/>
          </a:prstGeom>
        </p:spPr>
        <p:txBody>
          <a:bodyPr anchor="t" rtlCol="false" tIns="0" lIns="0" bIns="0" rIns="0">
            <a:spAutoFit/>
          </a:bodyPr>
          <a:lstStyle/>
          <a:p>
            <a:pPr algn="l" marL="0" indent="0" lvl="0">
              <a:lnSpc>
                <a:spcPts val="5999"/>
              </a:lnSpc>
              <a:spcBef>
                <a:spcPct val="0"/>
              </a:spcBef>
            </a:pPr>
            <a:r>
              <a:rPr lang="en-US" b="true" sz="4999">
                <a:solidFill>
                  <a:srgbClr val="FFFFFF"/>
                </a:solidFill>
                <a:latin typeface="Almarai Bold"/>
                <a:ea typeface="Almarai Bold"/>
                <a:cs typeface="Almarai Bold"/>
                <a:sym typeface="Almarai Bold"/>
              </a:rPr>
              <a:t>DATA VISUALIZATION</a:t>
            </a:r>
          </a:p>
        </p:txBody>
      </p:sp>
      <p:sp>
        <p:nvSpPr>
          <p:cNvPr name="TextBox 21" id="21"/>
          <p:cNvSpPr txBox="true"/>
          <p:nvPr/>
        </p:nvSpPr>
        <p:spPr>
          <a:xfrm rot="0">
            <a:off x="1415272" y="2705125"/>
            <a:ext cx="880028" cy="684892"/>
          </a:xfrm>
          <a:prstGeom prst="rect">
            <a:avLst/>
          </a:prstGeom>
        </p:spPr>
        <p:txBody>
          <a:bodyPr anchor="t" rtlCol="false" tIns="0" lIns="0" bIns="0" rIns="0">
            <a:spAutoFit/>
          </a:bodyPr>
          <a:lstStyle/>
          <a:p>
            <a:pPr algn="ctr" marL="0" indent="0" lvl="0">
              <a:lnSpc>
                <a:spcPts val="5526"/>
              </a:lnSpc>
              <a:spcBef>
                <a:spcPct val="0"/>
              </a:spcBef>
            </a:pPr>
            <a:r>
              <a:rPr lang="en-US" b="true" sz="4004">
                <a:solidFill>
                  <a:srgbClr val="051D40"/>
                </a:solidFill>
                <a:latin typeface="Almarai Bold"/>
                <a:ea typeface="Almarai Bold"/>
                <a:cs typeface="Almarai Bold"/>
                <a:sym typeface="Almarai Bold"/>
              </a:rPr>
              <a:t>01</a:t>
            </a:r>
          </a:p>
        </p:txBody>
      </p:sp>
      <p:sp>
        <p:nvSpPr>
          <p:cNvPr name="TextBox 22" id="22"/>
          <p:cNvSpPr txBox="true"/>
          <p:nvPr/>
        </p:nvSpPr>
        <p:spPr>
          <a:xfrm rot="0">
            <a:off x="2639810" y="2651843"/>
            <a:ext cx="1889110" cy="512445"/>
          </a:xfrm>
          <a:prstGeom prst="rect">
            <a:avLst/>
          </a:prstGeom>
        </p:spPr>
        <p:txBody>
          <a:bodyPr anchor="t" rtlCol="false" tIns="0" lIns="0" bIns="0" rIns="0">
            <a:spAutoFit/>
          </a:bodyPr>
          <a:lstStyle/>
          <a:p>
            <a:pPr algn="l" marL="0" indent="0" lvl="0">
              <a:lnSpc>
                <a:spcPts val="4140"/>
              </a:lnSpc>
              <a:spcBef>
                <a:spcPct val="0"/>
              </a:spcBef>
            </a:pPr>
            <a:r>
              <a:rPr lang="en-US" sz="3000">
                <a:solidFill>
                  <a:srgbClr val="FFFFFF"/>
                </a:solidFill>
                <a:latin typeface="Almarai"/>
                <a:ea typeface="Almarai"/>
                <a:cs typeface="Almarai"/>
                <a:sym typeface="Almarai"/>
              </a:rPr>
              <a:t> </a:t>
            </a:r>
            <a:r>
              <a:rPr lang="en-US" sz="3000">
                <a:solidFill>
                  <a:srgbClr val="FFFFFF"/>
                </a:solidFill>
                <a:latin typeface="Almarai"/>
                <a:ea typeface="Almarai"/>
                <a:cs typeface="Almarai"/>
                <a:sym typeface="Almarai"/>
              </a:rPr>
              <a:t>cards</a:t>
            </a:r>
          </a:p>
        </p:txBody>
      </p:sp>
      <p:sp>
        <p:nvSpPr>
          <p:cNvPr name="TextBox 23" id="23"/>
          <p:cNvSpPr txBox="true"/>
          <p:nvPr/>
        </p:nvSpPr>
        <p:spPr>
          <a:xfrm rot="0">
            <a:off x="1028700" y="1480657"/>
            <a:ext cx="1456246" cy="860281"/>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05</a:t>
            </a:r>
          </a:p>
        </p:txBody>
      </p:sp>
      <p:sp>
        <p:nvSpPr>
          <p:cNvPr name="TextBox 24" id="24"/>
          <p:cNvSpPr txBox="true"/>
          <p:nvPr/>
        </p:nvSpPr>
        <p:spPr>
          <a:xfrm rot="0">
            <a:off x="11684237" y="2705125"/>
            <a:ext cx="880028" cy="693644"/>
          </a:xfrm>
          <a:prstGeom prst="rect">
            <a:avLst/>
          </a:prstGeom>
        </p:spPr>
        <p:txBody>
          <a:bodyPr anchor="t" rtlCol="false" tIns="0" lIns="0" bIns="0" rIns="0">
            <a:spAutoFit/>
          </a:bodyPr>
          <a:lstStyle/>
          <a:p>
            <a:pPr algn="ctr" marL="0" indent="0" lvl="0">
              <a:lnSpc>
                <a:spcPts val="5526"/>
              </a:lnSpc>
              <a:spcBef>
                <a:spcPct val="0"/>
              </a:spcBef>
            </a:pPr>
            <a:r>
              <a:rPr lang="en-US" b="true" sz="4004">
                <a:solidFill>
                  <a:srgbClr val="051D40"/>
                </a:solidFill>
                <a:latin typeface="Almarai Bold"/>
                <a:ea typeface="Almarai Bold"/>
                <a:cs typeface="Almarai Bold"/>
                <a:sym typeface="Almarai Bold"/>
              </a:rPr>
              <a:t>02</a:t>
            </a:r>
          </a:p>
        </p:txBody>
      </p:sp>
      <p:sp>
        <p:nvSpPr>
          <p:cNvPr name="TextBox 25" id="25"/>
          <p:cNvSpPr txBox="true"/>
          <p:nvPr/>
        </p:nvSpPr>
        <p:spPr>
          <a:xfrm rot="0">
            <a:off x="12752910" y="2724175"/>
            <a:ext cx="1889110" cy="512445"/>
          </a:xfrm>
          <a:prstGeom prst="rect">
            <a:avLst/>
          </a:prstGeom>
        </p:spPr>
        <p:txBody>
          <a:bodyPr anchor="t" rtlCol="false" tIns="0" lIns="0" bIns="0" rIns="0">
            <a:spAutoFit/>
          </a:bodyPr>
          <a:lstStyle/>
          <a:p>
            <a:pPr algn="l" marL="0" indent="0" lvl="0">
              <a:lnSpc>
                <a:spcPts val="4140"/>
              </a:lnSpc>
              <a:spcBef>
                <a:spcPct val="0"/>
              </a:spcBef>
            </a:pPr>
            <a:r>
              <a:rPr lang="en-US" sz="3000">
                <a:solidFill>
                  <a:srgbClr val="FFFFFF"/>
                </a:solidFill>
                <a:latin typeface="Almarai"/>
                <a:ea typeface="Almarai"/>
                <a:cs typeface="Almarai"/>
                <a:sym typeface="Almarai"/>
              </a:rPr>
              <a:t>Filters</a:t>
            </a:r>
          </a:p>
        </p:txBody>
      </p:sp>
      <p:sp>
        <p:nvSpPr>
          <p:cNvPr name="TextBox 26" id="26"/>
          <p:cNvSpPr txBox="true"/>
          <p:nvPr/>
        </p:nvSpPr>
        <p:spPr>
          <a:xfrm rot="0">
            <a:off x="2295301" y="3560678"/>
            <a:ext cx="7546513" cy="1304925"/>
          </a:xfrm>
          <a:prstGeom prst="rect">
            <a:avLst/>
          </a:prstGeom>
        </p:spPr>
        <p:txBody>
          <a:bodyPr anchor="t" rtlCol="false" tIns="0" lIns="0" bIns="0" rIns="0">
            <a:spAutoFit/>
          </a:bodyPr>
          <a:lstStyle/>
          <a:p>
            <a:pPr algn="l" marL="539753" indent="-269876" lvl="1">
              <a:lnSpc>
                <a:spcPts val="3450"/>
              </a:lnSpc>
              <a:buFont typeface="Arial"/>
              <a:buChar char="•"/>
            </a:pPr>
            <a:r>
              <a:rPr lang="en-US" sz="2500">
                <a:solidFill>
                  <a:srgbClr val="FFFFFF"/>
                </a:solidFill>
                <a:latin typeface="Almarai"/>
                <a:ea typeface="Almarai"/>
                <a:cs typeface="Almarai"/>
                <a:sym typeface="Almarai"/>
              </a:rPr>
              <a:t>Card visuals in Power BI are used to display single values or key metrics prominently, providing a quick and clear summary of important data points.</a:t>
            </a:r>
          </a:p>
        </p:txBody>
      </p:sp>
      <p:sp>
        <p:nvSpPr>
          <p:cNvPr name="TextBox 27" id="27"/>
          <p:cNvSpPr txBox="true"/>
          <p:nvPr/>
        </p:nvSpPr>
        <p:spPr>
          <a:xfrm rot="0">
            <a:off x="12157224" y="3494003"/>
            <a:ext cx="5766508" cy="1304925"/>
          </a:xfrm>
          <a:prstGeom prst="rect">
            <a:avLst/>
          </a:prstGeom>
        </p:spPr>
        <p:txBody>
          <a:bodyPr anchor="t" rtlCol="false" tIns="0" lIns="0" bIns="0" rIns="0">
            <a:spAutoFit/>
          </a:bodyPr>
          <a:lstStyle/>
          <a:p>
            <a:pPr algn="l" marL="539753" indent="-269876" lvl="1">
              <a:lnSpc>
                <a:spcPts val="3450"/>
              </a:lnSpc>
              <a:buFont typeface="Arial"/>
              <a:buChar char="•"/>
            </a:pPr>
            <a:r>
              <a:rPr lang="en-US" sz="2500">
                <a:solidFill>
                  <a:srgbClr val="FFFFFF"/>
                </a:solidFill>
                <a:latin typeface="Almarai"/>
                <a:ea typeface="Almarai"/>
                <a:cs typeface="Almarai"/>
                <a:sym typeface="Almarai"/>
              </a:rPr>
              <a:t>Filters in Power BI allow users to refine and limit the data displayed in reports and visuals based on specific criteria.</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259408" y="1202778"/>
            <a:ext cx="911914" cy="91191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grpSp>
        <p:nvGrpSpPr>
          <p:cNvPr name="Group 5" id="5"/>
          <p:cNvGrpSpPr/>
          <p:nvPr/>
        </p:nvGrpSpPr>
        <p:grpSpPr>
          <a:xfrm rot="0">
            <a:off x="10016575" y="-1489570"/>
            <a:ext cx="4202211" cy="6003158"/>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7" id="7"/>
          <p:cNvGrpSpPr/>
          <p:nvPr/>
        </p:nvGrpSpPr>
        <p:grpSpPr>
          <a:xfrm rot="5400000">
            <a:off x="16605949" y="8402070"/>
            <a:ext cx="841991" cy="84199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9" id="9"/>
          <p:cNvGrpSpPr/>
          <p:nvPr/>
        </p:nvGrpSpPr>
        <p:grpSpPr>
          <a:xfrm rot="0">
            <a:off x="-5173055" y="-2043171"/>
            <a:ext cx="5754080" cy="8220114"/>
            <a:chOff x="0" y="0"/>
            <a:chExt cx="4445000" cy="6350000"/>
          </a:xfrm>
        </p:grpSpPr>
        <p:sp>
          <p:nvSpPr>
            <p:cNvPr name="Freeform 10" id="10"/>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11" id="11"/>
          <p:cNvGrpSpPr/>
          <p:nvPr/>
        </p:nvGrpSpPr>
        <p:grpSpPr>
          <a:xfrm rot="-10800000">
            <a:off x="16605949" y="1202778"/>
            <a:ext cx="5246522" cy="7495031"/>
            <a:chOff x="0" y="0"/>
            <a:chExt cx="4445000" cy="6350000"/>
          </a:xfrm>
        </p:grpSpPr>
        <p:sp>
          <p:nvSpPr>
            <p:cNvPr name="Freeform 12" id="12"/>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
        <p:nvSpPr>
          <p:cNvPr name="Freeform 13" id="13"/>
          <p:cNvSpPr/>
          <p:nvPr/>
        </p:nvSpPr>
        <p:spPr>
          <a:xfrm flipH="false" flipV="false" rot="0">
            <a:off x="2489182" y="3371888"/>
            <a:ext cx="11301259" cy="6342832"/>
          </a:xfrm>
          <a:custGeom>
            <a:avLst/>
            <a:gdLst/>
            <a:ahLst/>
            <a:cxnLst/>
            <a:rect r="r" b="b" t="t" l="l"/>
            <a:pathLst>
              <a:path h="6342832" w="11301259">
                <a:moveTo>
                  <a:pt x="0" y="0"/>
                </a:moveTo>
                <a:lnTo>
                  <a:pt x="11301259" y="0"/>
                </a:lnTo>
                <a:lnTo>
                  <a:pt x="11301259" y="6342832"/>
                </a:lnTo>
                <a:lnTo>
                  <a:pt x="0" y="6342832"/>
                </a:lnTo>
                <a:lnTo>
                  <a:pt x="0" y="0"/>
                </a:lnTo>
                <a:close/>
              </a:path>
            </a:pathLst>
          </a:custGeom>
          <a:blipFill>
            <a:blip r:embed="rId3"/>
            <a:stretch>
              <a:fillRect l="0" t="0" r="0" b="0"/>
            </a:stretch>
          </a:blipFill>
        </p:spPr>
      </p:sp>
      <p:sp>
        <p:nvSpPr>
          <p:cNvPr name="TextBox 14" id="14"/>
          <p:cNvSpPr txBox="true"/>
          <p:nvPr/>
        </p:nvSpPr>
        <p:spPr>
          <a:xfrm rot="0">
            <a:off x="1242378" y="1278189"/>
            <a:ext cx="880028" cy="693644"/>
          </a:xfrm>
          <a:prstGeom prst="rect">
            <a:avLst/>
          </a:prstGeom>
        </p:spPr>
        <p:txBody>
          <a:bodyPr anchor="t" rtlCol="false" tIns="0" lIns="0" bIns="0" rIns="0">
            <a:spAutoFit/>
          </a:bodyPr>
          <a:lstStyle/>
          <a:p>
            <a:pPr algn="ctr" marL="0" indent="0" lvl="0">
              <a:lnSpc>
                <a:spcPts val="5526"/>
              </a:lnSpc>
              <a:spcBef>
                <a:spcPct val="0"/>
              </a:spcBef>
            </a:pPr>
            <a:r>
              <a:rPr lang="en-US" b="true" sz="4004">
                <a:solidFill>
                  <a:srgbClr val="051D40"/>
                </a:solidFill>
                <a:latin typeface="Almarai Bold"/>
                <a:ea typeface="Almarai Bold"/>
                <a:cs typeface="Almarai Bold"/>
                <a:sym typeface="Almarai Bold"/>
              </a:rPr>
              <a:t>03</a:t>
            </a:r>
          </a:p>
        </p:txBody>
      </p:sp>
      <p:sp>
        <p:nvSpPr>
          <p:cNvPr name="TextBox 15" id="15"/>
          <p:cNvSpPr txBox="true"/>
          <p:nvPr/>
        </p:nvSpPr>
        <p:spPr>
          <a:xfrm rot="0">
            <a:off x="2489182" y="1297239"/>
            <a:ext cx="2468036" cy="512445"/>
          </a:xfrm>
          <a:prstGeom prst="rect">
            <a:avLst/>
          </a:prstGeom>
        </p:spPr>
        <p:txBody>
          <a:bodyPr anchor="t" rtlCol="false" tIns="0" lIns="0" bIns="0" rIns="0">
            <a:spAutoFit/>
          </a:bodyPr>
          <a:lstStyle/>
          <a:p>
            <a:pPr algn="l" marL="0" indent="0" lvl="0">
              <a:lnSpc>
                <a:spcPts val="4140"/>
              </a:lnSpc>
              <a:spcBef>
                <a:spcPct val="0"/>
              </a:spcBef>
            </a:pPr>
            <a:r>
              <a:rPr lang="en-US" sz="3000">
                <a:solidFill>
                  <a:srgbClr val="FFFFFF"/>
                </a:solidFill>
                <a:latin typeface="Almarai"/>
                <a:ea typeface="Almarai"/>
                <a:cs typeface="Almarai"/>
                <a:sym typeface="Almarai"/>
              </a:rPr>
              <a:t>Sales Visuals</a:t>
            </a:r>
          </a:p>
        </p:txBody>
      </p:sp>
      <p:sp>
        <p:nvSpPr>
          <p:cNvPr name="TextBox 16" id="16"/>
          <p:cNvSpPr txBox="true"/>
          <p:nvPr/>
        </p:nvSpPr>
        <p:spPr>
          <a:xfrm rot="0">
            <a:off x="2122406" y="1914563"/>
            <a:ext cx="10423379" cy="1304925"/>
          </a:xfrm>
          <a:prstGeom prst="rect">
            <a:avLst/>
          </a:prstGeom>
        </p:spPr>
        <p:txBody>
          <a:bodyPr anchor="t" rtlCol="false" tIns="0" lIns="0" bIns="0" rIns="0">
            <a:spAutoFit/>
          </a:bodyPr>
          <a:lstStyle/>
          <a:p>
            <a:pPr algn="l" marL="539753" indent="-269876" lvl="1">
              <a:lnSpc>
                <a:spcPts val="3450"/>
              </a:lnSpc>
              <a:buFont typeface="Arial"/>
              <a:buChar char="•"/>
            </a:pPr>
            <a:r>
              <a:rPr lang="en-US" sz="2500">
                <a:solidFill>
                  <a:srgbClr val="FFFFFF"/>
                </a:solidFill>
                <a:latin typeface="Almarai"/>
                <a:ea typeface="Almarai"/>
                <a:cs typeface="Almarai"/>
                <a:sym typeface="Almarai"/>
              </a:rPr>
              <a:t>Consumer segment has the most sales by 51%</a:t>
            </a:r>
          </a:p>
          <a:p>
            <a:pPr algn="l" marL="539753" indent="-269876" lvl="1">
              <a:lnSpc>
                <a:spcPts val="3450"/>
              </a:lnSpc>
              <a:buFont typeface="Arial"/>
              <a:buChar char="•"/>
            </a:pPr>
            <a:r>
              <a:rPr lang="en-US" sz="2500">
                <a:solidFill>
                  <a:srgbClr val="FFFFFF"/>
                </a:solidFill>
                <a:latin typeface="Almarai"/>
                <a:ea typeface="Almarai"/>
                <a:cs typeface="Almarai"/>
                <a:sym typeface="Almarai"/>
              </a:rPr>
              <a:t>Canon image class 2200 Advanced Copier has the most sales 62,000$. </a:t>
            </a:r>
          </a:p>
          <a:p>
            <a:pPr algn="l" marL="539753" indent="-269876" lvl="1">
              <a:lnSpc>
                <a:spcPts val="3450"/>
              </a:lnSpc>
              <a:buFont typeface="Arial"/>
              <a:buChar char="•"/>
            </a:pPr>
            <a:r>
              <a:rPr lang="en-US" sz="2500">
                <a:solidFill>
                  <a:srgbClr val="FFFFFF"/>
                </a:solidFill>
                <a:latin typeface="Almarai"/>
                <a:ea typeface="Almarai"/>
                <a:cs typeface="Almarai"/>
                <a:sym typeface="Almarai"/>
              </a:rPr>
              <a:t>Technology has the most sales.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259408" y="1202778"/>
            <a:ext cx="911914" cy="91191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grpSp>
        <p:nvGrpSpPr>
          <p:cNvPr name="Group 5" id="5"/>
          <p:cNvGrpSpPr/>
          <p:nvPr/>
        </p:nvGrpSpPr>
        <p:grpSpPr>
          <a:xfrm rot="0">
            <a:off x="10016575" y="-1489570"/>
            <a:ext cx="4202211" cy="6003158"/>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7" id="7"/>
          <p:cNvGrpSpPr/>
          <p:nvPr/>
        </p:nvGrpSpPr>
        <p:grpSpPr>
          <a:xfrm rot="5400000">
            <a:off x="16605949" y="8402070"/>
            <a:ext cx="841991" cy="84199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9" id="9"/>
          <p:cNvGrpSpPr/>
          <p:nvPr/>
        </p:nvGrpSpPr>
        <p:grpSpPr>
          <a:xfrm rot="0">
            <a:off x="-5173055" y="-2043171"/>
            <a:ext cx="5754080" cy="8220114"/>
            <a:chOff x="0" y="0"/>
            <a:chExt cx="4445000" cy="6350000"/>
          </a:xfrm>
        </p:grpSpPr>
        <p:sp>
          <p:nvSpPr>
            <p:cNvPr name="Freeform 10" id="10"/>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11" id="11"/>
          <p:cNvGrpSpPr/>
          <p:nvPr/>
        </p:nvGrpSpPr>
        <p:grpSpPr>
          <a:xfrm rot="-10800000">
            <a:off x="16605949" y="1202778"/>
            <a:ext cx="5246522" cy="7495031"/>
            <a:chOff x="0" y="0"/>
            <a:chExt cx="4445000" cy="6350000"/>
          </a:xfrm>
        </p:grpSpPr>
        <p:sp>
          <p:nvSpPr>
            <p:cNvPr name="Freeform 12" id="12"/>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
        <p:nvSpPr>
          <p:cNvPr name="Freeform 13" id="13"/>
          <p:cNvSpPr/>
          <p:nvPr/>
        </p:nvSpPr>
        <p:spPr>
          <a:xfrm flipH="false" flipV="false" rot="0">
            <a:off x="2466915" y="3470995"/>
            <a:ext cx="11301259" cy="6328705"/>
          </a:xfrm>
          <a:custGeom>
            <a:avLst/>
            <a:gdLst/>
            <a:ahLst/>
            <a:cxnLst/>
            <a:rect r="r" b="b" t="t" l="l"/>
            <a:pathLst>
              <a:path h="6328705" w="11301259">
                <a:moveTo>
                  <a:pt x="0" y="0"/>
                </a:moveTo>
                <a:lnTo>
                  <a:pt x="11301259" y="0"/>
                </a:lnTo>
                <a:lnTo>
                  <a:pt x="11301259" y="6328705"/>
                </a:lnTo>
                <a:lnTo>
                  <a:pt x="0" y="6328705"/>
                </a:lnTo>
                <a:lnTo>
                  <a:pt x="0" y="0"/>
                </a:lnTo>
                <a:close/>
              </a:path>
            </a:pathLst>
          </a:custGeom>
          <a:blipFill>
            <a:blip r:embed="rId3"/>
            <a:stretch>
              <a:fillRect l="0" t="0" r="0" b="0"/>
            </a:stretch>
          </a:blipFill>
        </p:spPr>
      </p:sp>
      <p:sp>
        <p:nvSpPr>
          <p:cNvPr name="TextBox 14" id="14"/>
          <p:cNvSpPr txBox="true"/>
          <p:nvPr/>
        </p:nvSpPr>
        <p:spPr>
          <a:xfrm rot="0">
            <a:off x="1242378" y="1278189"/>
            <a:ext cx="880028" cy="693644"/>
          </a:xfrm>
          <a:prstGeom prst="rect">
            <a:avLst/>
          </a:prstGeom>
        </p:spPr>
        <p:txBody>
          <a:bodyPr anchor="t" rtlCol="false" tIns="0" lIns="0" bIns="0" rIns="0">
            <a:spAutoFit/>
          </a:bodyPr>
          <a:lstStyle/>
          <a:p>
            <a:pPr algn="ctr" marL="0" indent="0" lvl="0">
              <a:lnSpc>
                <a:spcPts val="5526"/>
              </a:lnSpc>
              <a:spcBef>
                <a:spcPct val="0"/>
              </a:spcBef>
            </a:pPr>
            <a:r>
              <a:rPr lang="en-US" b="true" sz="4004">
                <a:solidFill>
                  <a:srgbClr val="051D40"/>
                </a:solidFill>
                <a:latin typeface="Almarai Bold"/>
                <a:ea typeface="Almarai Bold"/>
                <a:cs typeface="Almarai Bold"/>
                <a:sym typeface="Almarai Bold"/>
              </a:rPr>
              <a:t>04</a:t>
            </a:r>
          </a:p>
        </p:txBody>
      </p:sp>
      <p:sp>
        <p:nvSpPr>
          <p:cNvPr name="TextBox 15" id="15"/>
          <p:cNvSpPr txBox="true"/>
          <p:nvPr/>
        </p:nvSpPr>
        <p:spPr>
          <a:xfrm rot="0">
            <a:off x="2466915" y="1373938"/>
            <a:ext cx="2868831" cy="512445"/>
          </a:xfrm>
          <a:prstGeom prst="rect">
            <a:avLst/>
          </a:prstGeom>
        </p:spPr>
        <p:txBody>
          <a:bodyPr anchor="t" rtlCol="false" tIns="0" lIns="0" bIns="0" rIns="0">
            <a:spAutoFit/>
          </a:bodyPr>
          <a:lstStyle/>
          <a:p>
            <a:pPr algn="l" marL="0" indent="0" lvl="0">
              <a:lnSpc>
                <a:spcPts val="4140"/>
              </a:lnSpc>
              <a:spcBef>
                <a:spcPct val="0"/>
              </a:spcBef>
            </a:pPr>
            <a:r>
              <a:rPr lang="en-US" sz="3000">
                <a:solidFill>
                  <a:srgbClr val="FFFFFF"/>
                </a:solidFill>
                <a:latin typeface="Almarai"/>
                <a:ea typeface="Almarai"/>
                <a:cs typeface="Almarai"/>
                <a:sym typeface="Almarai"/>
              </a:rPr>
              <a:t>Orders  Visuals</a:t>
            </a:r>
          </a:p>
        </p:txBody>
      </p:sp>
      <p:sp>
        <p:nvSpPr>
          <p:cNvPr name="TextBox 16" id="16"/>
          <p:cNvSpPr txBox="true"/>
          <p:nvPr/>
        </p:nvSpPr>
        <p:spPr>
          <a:xfrm rot="0">
            <a:off x="2171322" y="1924209"/>
            <a:ext cx="8976064" cy="1304925"/>
          </a:xfrm>
          <a:prstGeom prst="rect">
            <a:avLst/>
          </a:prstGeom>
        </p:spPr>
        <p:txBody>
          <a:bodyPr anchor="t" rtlCol="false" tIns="0" lIns="0" bIns="0" rIns="0">
            <a:spAutoFit/>
          </a:bodyPr>
          <a:lstStyle/>
          <a:p>
            <a:pPr algn="l" marL="539753" indent="-269876" lvl="1">
              <a:lnSpc>
                <a:spcPts val="3450"/>
              </a:lnSpc>
              <a:buFont typeface="Arial"/>
              <a:buChar char="•"/>
            </a:pPr>
            <a:r>
              <a:rPr lang="en-US" sz="2500">
                <a:solidFill>
                  <a:srgbClr val="FFFFFF"/>
                </a:solidFill>
                <a:latin typeface="Almarai"/>
                <a:ea typeface="Almarai"/>
                <a:cs typeface="Almarai"/>
                <a:sym typeface="Almarai"/>
              </a:rPr>
              <a:t>California has the most orders</a:t>
            </a:r>
          </a:p>
          <a:p>
            <a:pPr algn="l" marL="539753" indent="-269876" lvl="1">
              <a:lnSpc>
                <a:spcPts val="3450"/>
              </a:lnSpc>
              <a:buFont typeface="Arial"/>
              <a:buChar char="•"/>
            </a:pPr>
            <a:r>
              <a:rPr lang="en-US" sz="2500">
                <a:solidFill>
                  <a:srgbClr val="FFFFFF"/>
                </a:solidFill>
                <a:latin typeface="Almarai"/>
                <a:ea typeface="Almarai"/>
                <a:cs typeface="Almarai"/>
                <a:sym typeface="Almarai"/>
              </a:rPr>
              <a:t>office Supplies has Max olders &amp; Technology has Min orders</a:t>
            </a:r>
          </a:p>
          <a:p>
            <a:pPr algn="l" marL="539753" indent="-269876" lvl="1">
              <a:lnSpc>
                <a:spcPts val="3450"/>
              </a:lnSpc>
              <a:buFont typeface="Arial"/>
              <a:buChar char="•"/>
            </a:pPr>
            <a:r>
              <a:rPr lang="en-US" sz="2500">
                <a:solidFill>
                  <a:srgbClr val="FFFFFF"/>
                </a:solidFill>
                <a:latin typeface="Almarai"/>
                <a:ea typeface="Almarai"/>
                <a:cs typeface="Almarai"/>
                <a:sym typeface="Almarai"/>
              </a:rPr>
              <a:t>Consumer has the most sales by 51 %.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0">
            <a:off x="-5173055" y="-2043171"/>
            <a:ext cx="5754080" cy="8220114"/>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6" id="6"/>
          <p:cNvGrpSpPr/>
          <p:nvPr/>
        </p:nvGrpSpPr>
        <p:grpSpPr>
          <a:xfrm rot="-10800000">
            <a:off x="1028700" y="1028700"/>
            <a:ext cx="5760720" cy="8229600"/>
            <a:chOff x="0" y="0"/>
            <a:chExt cx="4445000" cy="6350000"/>
          </a:xfrm>
        </p:grpSpPr>
        <p:sp>
          <p:nvSpPr>
            <p:cNvPr name="Freeform 7" id="7"/>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
        <p:nvSpPr>
          <p:cNvPr name="TextBox 8" id="8"/>
          <p:cNvSpPr txBox="true"/>
          <p:nvPr/>
        </p:nvSpPr>
        <p:spPr>
          <a:xfrm rot="0">
            <a:off x="1853355" y="4653079"/>
            <a:ext cx="4646929" cy="971318"/>
          </a:xfrm>
          <a:prstGeom prst="rect">
            <a:avLst/>
          </a:prstGeom>
        </p:spPr>
        <p:txBody>
          <a:bodyPr anchor="t" rtlCol="false" tIns="0" lIns="0" bIns="0" rIns="0">
            <a:spAutoFit/>
          </a:bodyPr>
          <a:lstStyle/>
          <a:p>
            <a:pPr algn="l" marL="0" indent="0" lvl="0">
              <a:lnSpc>
                <a:spcPts val="7602"/>
              </a:lnSpc>
              <a:spcBef>
                <a:spcPct val="0"/>
              </a:spcBef>
            </a:pPr>
            <a:r>
              <a:rPr lang="en-US" b="true" sz="6335">
                <a:solidFill>
                  <a:srgbClr val="FFFFFF"/>
                </a:solidFill>
                <a:latin typeface="Almarai Bold"/>
                <a:ea typeface="Almarai Bold"/>
                <a:cs typeface="Almarai Bold"/>
                <a:sym typeface="Almarai Bold"/>
              </a:rPr>
              <a:t>OVERVIEW</a:t>
            </a:r>
          </a:p>
        </p:txBody>
      </p:sp>
      <p:sp>
        <p:nvSpPr>
          <p:cNvPr name="TextBox 9" id="9"/>
          <p:cNvSpPr txBox="true"/>
          <p:nvPr/>
        </p:nvSpPr>
        <p:spPr>
          <a:xfrm rot="0">
            <a:off x="11032879" y="4212111"/>
            <a:ext cx="2176471" cy="428087"/>
          </a:xfrm>
          <a:prstGeom prst="rect">
            <a:avLst/>
          </a:prstGeom>
        </p:spPr>
        <p:txBody>
          <a:bodyPr anchor="t" rtlCol="false" tIns="0" lIns="0" bIns="0" rIns="0">
            <a:spAutoFit/>
          </a:bodyPr>
          <a:lstStyle/>
          <a:p>
            <a:pPr algn="ctr">
              <a:lnSpc>
                <a:spcPts val="3481"/>
              </a:lnSpc>
            </a:pPr>
            <a:r>
              <a:rPr lang="en-US" sz="2523" b="true">
                <a:solidFill>
                  <a:srgbClr val="FFFFFF"/>
                </a:solidFill>
                <a:latin typeface="Almarai Bold"/>
                <a:ea typeface="Almarai Bold"/>
                <a:cs typeface="Almarai Bold"/>
                <a:sym typeface="Almarai Bold"/>
              </a:rPr>
              <a:t>Project Steps</a:t>
            </a:r>
          </a:p>
        </p:txBody>
      </p:sp>
      <p:grpSp>
        <p:nvGrpSpPr>
          <p:cNvPr name="Group 10" id="10"/>
          <p:cNvGrpSpPr/>
          <p:nvPr/>
        </p:nvGrpSpPr>
        <p:grpSpPr>
          <a:xfrm rot="5400000">
            <a:off x="11455069" y="2678476"/>
            <a:ext cx="1334733" cy="1334733"/>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12" id="12"/>
          <p:cNvGrpSpPr/>
          <p:nvPr/>
        </p:nvGrpSpPr>
        <p:grpSpPr>
          <a:xfrm rot="5400000">
            <a:off x="11455069" y="5294400"/>
            <a:ext cx="1334733" cy="1334733"/>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14" id="14"/>
          <p:cNvGrpSpPr/>
          <p:nvPr/>
        </p:nvGrpSpPr>
        <p:grpSpPr>
          <a:xfrm rot="5400000">
            <a:off x="14258454" y="2678476"/>
            <a:ext cx="1334733" cy="1334733"/>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16" id="16"/>
          <p:cNvGrpSpPr/>
          <p:nvPr/>
        </p:nvGrpSpPr>
        <p:grpSpPr>
          <a:xfrm rot="5400000">
            <a:off x="11572949" y="7856174"/>
            <a:ext cx="1334733" cy="133473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sp>
        <p:nvSpPr>
          <p:cNvPr name="TextBox 18" id="18"/>
          <p:cNvSpPr txBox="true"/>
          <p:nvPr/>
        </p:nvSpPr>
        <p:spPr>
          <a:xfrm rot="0">
            <a:off x="11327653" y="2833169"/>
            <a:ext cx="1586922" cy="920572"/>
          </a:xfrm>
          <a:prstGeom prst="rect">
            <a:avLst/>
          </a:prstGeom>
        </p:spPr>
        <p:txBody>
          <a:bodyPr anchor="t" rtlCol="false" tIns="0" lIns="0" bIns="0" rIns="0">
            <a:spAutoFit/>
          </a:bodyPr>
          <a:lstStyle/>
          <a:p>
            <a:pPr algn="ctr">
              <a:lnSpc>
                <a:spcPts val="7429"/>
              </a:lnSpc>
            </a:pPr>
            <a:r>
              <a:rPr lang="en-US" sz="5383" b="true">
                <a:solidFill>
                  <a:srgbClr val="FFFFFF"/>
                </a:solidFill>
                <a:latin typeface="Almarai Bold"/>
                <a:ea typeface="Almarai Bold"/>
                <a:cs typeface="Almarai Bold"/>
                <a:sym typeface="Almarai Bold"/>
              </a:rPr>
              <a:t>02</a:t>
            </a:r>
          </a:p>
        </p:txBody>
      </p:sp>
      <p:sp>
        <p:nvSpPr>
          <p:cNvPr name="TextBox 19" id="19"/>
          <p:cNvSpPr txBox="true"/>
          <p:nvPr/>
        </p:nvSpPr>
        <p:spPr>
          <a:xfrm rot="0">
            <a:off x="11327653" y="5449093"/>
            <a:ext cx="1586922" cy="920572"/>
          </a:xfrm>
          <a:prstGeom prst="rect">
            <a:avLst/>
          </a:prstGeom>
        </p:spPr>
        <p:txBody>
          <a:bodyPr anchor="t" rtlCol="false" tIns="0" lIns="0" bIns="0" rIns="0">
            <a:spAutoFit/>
          </a:bodyPr>
          <a:lstStyle/>
          <a:p>
            <a:pPr algn="ctr">
              <a:lnSpc>
                <a:spcPts val="7429"/>
              </a:lnSpc>
            </a:pPr>
            <a:r>
              <a:rPr lang="en-US" sz="5383" b="true">
                <a:solidFill>
                  <a:srgbClr val="FFFFFF"/>
                </a:solidFill>
                <a:latin typeface="Almarai Bold"/>
                <a:ea typeface="Almarai Bold"/>
                <a:cs typeface="Almarai Bold"/>
                <a:sym typeface="Almarai Bold"/>
              </a:rPr>
              <a:t>05</a:t>
            </a:r>
          </a:p>
        </p:txBody>
      </p:sp>
      <p:sp>
        <p:nvSpPr>
          <p:cNvPr name="TextBox 20" id="20"/>
          <p:cNvSpPr txBox="true"/>
          <p:nvPr/>
        </p:nvSpPr>
        <p:spPr>
          <a:xfrm rot="0">
            <a:off x="13718384" y="4212111"/>
            <a:ext cx="2176471" cy="866227"/>
          </a:xfrm>
          <a:prstGeom prst="rect">
            <a:avLst/>
          </a:prstGeom>
        </p:spPr>
        <p:txBody>
          <a:bodyPr anchor="t" rtlCol="false" tIns="0" lIns="0" bIns="0" rIns="0">
            <a:spAutoFit/>
          </a:bodyPr>
          <a:lstStyle/>
          <a:p>
            <a:pPr algn="ctr">
              <a:lnSpc>
                <a:spcPts val="3481"/>
              </a:lnSpc>
            </a:pPr>
            <a:r>
              <a:rPr lang="en-US" sz="2523" b="true">
                <a:solidFill>
                  <a:srgbClr val="FFFFFF"/>
                </a:solidFill>
                <a:latin typeface="Almarai Bold"/>
                <a:ea typeface="Almarai Bold"/>
                <a:cs typeface="Almarai Bold"/>
                <a:sym typeface="Almarai Bold"/>
              </a:rPr>
              <a:t>Data Wrangling</a:t>
            </a:r>
          </a:p>
        </p:txBody>
      </p:sp>
      <p:sp>
        <p:nvSpPr>
          <p:cNvPr name="TextBox 21" id="21"/>
          <p:cNvSpPr txBox="true"/>
          <p:nvPr/>
        </p:nvSpPr>
        <p:spPr>
          <a:xfrm rot="0">
            <a:off x="14013158" y="2833169"/>
            <a:ext cx="1586922" cy="920572"/>
          </a:xfrm>
          <a:prstGeom prst="rect">
            <a:avLst/>
          </a:prstGeom>
        </p:spPr>
        <p:txBody>
          <a:bodyPr anchor="t" rtlCol="false" tIns="0" lIns="0" bIns="0" rIns="0">
            <a:spAutoFit/>
          </a:bodyPr>
          <a:lstStyle/>
          <a:p>
            <a:pPr algn="ctr">
              <a:lnSpc>
                <a:spcPts val="7429"/>
              </a:lnSpc>
            </a:pPr>
            <a:r>
              <a:rPr lang="en-US" sz="5383" b="true">
                <a:solidFill>
                  <a:srgbClr val="FFFFFF"/>
                </a:solidFill>
                <a:latin typeface="Almarai Bold"/>
                <a:ea typeface="Almarai Bold"/>
                <a:cs typeface="Almarai Bold"/>
                <a:sym typeface="Almarai Bold"/>
              </a:rPr>
              <a:t>03</a:t>
            </a:r>
          </a:p>
        </p:txBody>
      </p:sp>
      <p:sp>
        <p:nvSpPr>
          <p:cNvPr name="TextBox 22" id="22"/>
          <p:cNvSpPr txBox="true"/>
          <p:nvPr/>
        </p:nvSpPr>
        <p:spPr>
          <a:xfrm rot="0">
            <a:off x="11327653" y="9304071"/>
            <a:ext cx="1586922" cy="428087"/>
          </a:xfrm>
          <a:prstGeom prst="rect">
            <a:avLst/>
          </a:prstGeom>
        </p:spPr>
        <p:txBody>
          <a:bodyPr anchor="t" rtlCol="false" tIns="0" lIns="0" bIns="0" rIns="0">
            <a:spAutoFit/>
          </a:bodyPr>
          <a:lstStyle/>
          <a:p>
            <a:pPr algn="ctr">
              <a:lnSpc>
                <a:spcPts val="3481"/>
              </a:lnSpc>
            </a:pPr>
            <a:r>
              <a:rPr lang="en-US" sz="2523" b="true">
                <a:solidFill>
                  <a:srgbClr val="FFFFFF"/>
                </a:solidFill>
                <a:latin typeface="Almarai Bold"/>
                <a:ea typeface="Almarai Bold"/>
                <a:cs typeface="Almarai Bold"/>
                <a:sym typeface="Almarai Bold"/>
              </a:rPr>
              <a:t>Our Team</a:t>
            </a:r>
          </a:p>
        </p:txBody>
      </p:sp>
      <p:sp>
        <p:nvSpPr>
          <p:cNvPr name="TextBox 23" id="23"/>
          <p:cNvSpPr txBox="true"/>
          <p:nvPr/>
        </p:nvSpPr>
        <p:spPr>
          <a:xfrm rot="0">
            <a:off x="11327653" y="8010867"/>
            <a:ext cx="1586922" cy="938456"/>
          </a:xfrm>
          <a:prstGeom prst="rect">
            <a:avLst/>
          </a:prstGeom>
        </p:spPr>
        <p:txBody>
          <a:bodyPr anchor="t" rtlCol="false" tIns="0" lIns="0" bIns="0" rIns="0">
            <a:spAutoFit/>
          </a:bodyPr>
          <a:lstStyle/>
          <a:p>
            <a:pPr algn="ctr">
              <a:lnSpc>
                <a:spcPts val="7429"/>
              </a:lnSpc>
            </a:pPr>
            <a:r>
              <a:rPr lang="en-US" sz="5383" b="true">
                <a:solidFill>
                  <a:srgbClr val="FFFFFF"/>
                </a:solidFill>
                <a:latin typeface="Almarai Bold"/>
                <a:ea typeface="Almarai Bold"/>
                <a:cs typeface="Almarai Bold"/>
                <a:sym typeface="Almarai Bold"/>
              </a:rPr>
              <a:t>07</a:t>
            </a:r>
          </a:p>
        </p:txBody>
      </p:sp>
      <p:sp>
        <p:nvSpPr>
          <p:cNvPr name="TextBox 24" id="24"/>
          <p:cNvSpPr txBox="true"/>
          <p:nvPr/>
        </p:nvSpPr>
        <p:spPr>
          <a:xfrm rot="0">
            <a:off x="8350016" y="4212111"/>
            <a:ext cx="2176471" cy="428087"/>
          </a:xfrm>
          <a:prstGeom prst="rect">
            <a:avLst/>
          </a:prstGeom>
        </p:spPr>
        <p:txBody>
          <a:bodyPr anchor="t" rtlCol="false" tIns="0" lIns="0" bIns="0" rIns="0">
            <a:spAutoFit/>
          </a:bodyPr>
          <a:lstStyle/>
          <a:p>
            <a:pPr algn="ctr">
              <a:lnSpc>
                <a:spcPts val="3481"/>
              </a:lnSpc>
            </a:pPr>
            <a:r>
              <a:rPr lang="en-US" sz="2523" b="true">
                <a:solidFill>
                  <a:srgbClr val="FFFFFF"/>
                </a:solidFill>
                <a:latin typeface="Almarai Bold"/>
                <a:ea typeface="Almarai Bold"/>
                <a:cs typeface="Almarai Bold"/>
                <a:sym typeface="Almarai Bold"/>
              </a:rPr>
              <a:t>Project Scope</a:t>
            </a:r>
          </a:p>
        </p:txBody>
      </p:sp>
      <p:grpSp>
        <p:nvGrpSpPr>
          <p:cNvPr name="Group 25" id="25"/>
          <p:cNvGrpSpPr/>
          <p:nvPr/>
        </p:nvGrpSpPr>
        <p:grpSpPr>
          <a:xfrm rot="5400000">
            <a:off x="8770885" y="2678476"/>
            <a:ext cx="1334733" cy="1334733"/>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27" id="27"/>
          <p:cNvGrpSpPr/>
          <p:nvPr/>
        </p:nvGrpSpPr>
        <p:grpSpPr>
          <a:xfrm rot="5400000">
            <a:off x="8770885" y="5294400"/>
            <a:ext cx="1334733" cy="1334733"/>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sp>
        <p:nvSpPr>
          <p:cNvPr name="TextBox 29" id="29"/>
          <p:cNvSpPr txBox="true"/>
          <p:nvPr/>
        </p:nvSpPr>
        <p:spPr>
          <a:xfrm rot="0">
            <a:off x="8644791" y="2833169"/>
            <a:ext cx="1586922" cy="920572"/>
          </a:xfrm>
          <a:prstGeom prst="rect">
            <a:avLst/>
          </a:prstGeom>
        </p:spPr>
        <p:txBody>
          <a:bodyPr anchor="t" rtlCol="false" tIns="0" lIns="0" bIns="0" rIns="0">
            <a:spAutoFit/>
          </a:bodyPr>
          <a:lstStyle/>
          <a:p>
            <a:pPr algn="ctr">
              <a:lnSpc>
                <a:spcPts val="7429"/>
              </a:lnSpc>
            </a:pPr>
            <a:r>
              <a:rPr lang="en-US" sz="5383" b="true">
                <a:solidFill>
                  <a:srgbClr val="FFFFFF"/>
                </a:solidFill>
                <a:latin typeface="Almarai Bold"/>
                <a:ea typeface="Almarai Bold"/>
                <a:cs typeface="Almarai Bold"/>
                <a:sym typeface="Almarai Bold"/>
              </a:rPr>
              <a:t>01</a:t>
            </a:r>
          </a:p>
        </p:txBody>
      </p:sp>
      <p:sp>
        <p:nvSpPr>
          <p:cNvPr name="TextBox 30" id="30"/>
          <p:cNvSpPr txBox="true"/>
          <p:nvPr/>
        </p:nvSpPr>
        <p:spPr>
          <a:xfrm rot="0">
            <a:off x="8153865" y="6742297"/>
            <a:ext cx="2568772" cy="428087"/>
          </a:xfrm>
          <a:prstGeom prst="rect">
            <a:avLst/>
          </a:prstGeom>
        </p:spPr>
        <p:txBody>
          <a:bodyPr anchor="t" rtlCol="false" tIns="0" lIns="0" bIns="0" rIns="0">
            <a:spAutoFit/>
          </a:bodyPr>
          <a:lstStyle/>
          <a:p>
            <a:pPr algn="ctr">
              <a:lnSpc>
                <a:spcPts val="3481"/>
              </a:lnSpc>
            </a:pPr>
            <a:r>
              <a:rPr lang="en-US" sz="2523" b="true">
                <a:solidFill>
                  <a:srgbClr val="FFFFFF"/>
                </a:solidFill>
                <a:latin typeface="Almarai Bold"/>
                <a:ea typeface="Almarai Bold"/>
                <a:cs typeface="Almarai Bold"/>
                <a:sym typeface="Almarai Bold"/>
              </a:rPr>
              <a:t>Data Analysis</a:t>
            </a:r>
          </a:p>
        </p:txBody>
      </p:sp>
      <p:sp>
        <p:nvSpPr>
          <p:cNvPr name="TextBox 31" id="31"/>
          <p:cNvSpPr txBox="true"/>
          <p:nvPr/>
        </p:nvSpPr>
        <p:spPr>
          <a:xfrm rot="0">
            <a:off x="11118678" y="6742297"/>
            <a:ext cx="2599706" cy="866227"/>
          </a:xfrm>
          <a:prstGeom prst="rect">
            <a:avLst/>
          </a:prstGeom>
        </p:spPr>
        <p:txBody>
          <a:bodyPr anchor="t" rtlCol="false" tIns="0" lIns="0" bIns="0" rIns="0">
            <a:spAutoFit/>
          </a:bodyPr>
          <a:lstStyle/>
          <a:p>
            <a:pPr algn="ctr">
              <a:lnSpc>
                <a:spcPts val="3481"/>
              </a:lnSpc>
            </a:pPr>
            <a:r>
              <a:rPr lang="en-US" sz="2523" b="true">
                <a:solidFill>
                  <a:srgbClr val="FFFFFF"/>
                </a:solidFill>
                <a:latin typeface="Almarai Bold"/>
                <a:ea typeface="Almarai Bold"/>
                <a:cs typeface="Almarai Bold"/>
                <a:sym typeface="Almarai Bold"/>
              </a:rPr>
              <a:t>Data Visualization</a:t>
            </a:r>
          </a:p>
        </p:txBody>
      </p:sp>
      <p:sp>
        <p:nvSpPr>
          <p:cNvPr name="TextBox 32" id="32"/>
          <p:cNvSpPr txBox="true"/>
          <p:nvPr/>
        </p:nvSpPr>
        <p:spPr>
          <a:xfrm rot="0">
            <a:off x="8644791" y="5449093"/>
            <a:ext cx="1586922" cy="920572"/>
          </a:xfrm>
          <a:prstGeom prst="rect">
            <a:avLst/>
          </a:prstGeom>
        </p:spPr>
        <p:txBody>
          <a:bodyPr anchor="t" rtlCol="false" tIns="0" lIns="0" bIns="0" rIns="0">
            <a:spAutoFit/>
          </a:bodyPr>
          <a:lstStyle/>
          <a:p>
            <a:pPr algn="ctr">
              <a:lnSpc>
                <a:spcPts val="7429"/>
              </a:lnSpc>
            </a:pPr>
            <a:r>
              <a:rPr lang="en-US" sz="5383" b="true">
                <a:solidFill>
                  <a:srgbClr val="FFFFFF"/>
                </a:solidFill>
                <a:latin typeface="Almarai Bold"/>
                <a:ea typeface="Almarai Bold"/>
                <a:cs typeface="Almarai Bold"/>
                <a:sym typeface="Almarai Bold"/>
              </a:rPr>
              <a:t>04</a:t>
            </a:r>
          </a:p>
        </p:txBody>
      </p:sp>
      <p:grpSp>
        <p:nvGrpSpPr>
          <p:cNvPr name="Group 33" id="33"/>
          <p:cNvGrpSpPr/>
          <p:nvPr/>
        </p:nvGrpSpPr>
        <p:grpSpPr>
          <a:xfrm rot="5400000">
            <a:off x="14377656" y="5294400"/>
            <a:ext cx="1334733" cy="1334733"/>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sp>
        <p:nvSpPr>
          <p:cNvPr name="TextBox 35" id="35"/>
          <p:cNvSpPr txBox="true"/>
          <p:nvPr/>
        </p:nvSpPr>
        <p:spPr>
          <a:xfrm rot="0">
            <a:off x="13837585" y="6828035"/>
            <a:ext cx="2176471" cy="428087"/>
          </a:xfrm>
          <a:prstGeom prst="rect">
            <a:avLst/>
          </a:prstGeom>
        </p:spPr>
        <p:txBody>
          <a:bodyPr anchor="t" rtlCol="false" tIns="0" lIns="0" bIns="0" rIns="0">
            <a:spAutoFit/>
          </a:bodyPr>
          <a:lstStyle/>
          <a:p>
            <a:pPr algn="ctr">
              <a:lnSpc>
                <a:spcPts val="3481"/>
              </a:lnSpc>
            </a:pPr>
            <a:r>
              <a:rPr lang="en-US" sz="2523" b="true">
                <a:solidFill>
                  <a:srgbClr val="FFFFFF"/>
                </a:solidFill>
                <a:latin typeface="Almarai Bold"/>
                <a:ea typeface="Almarai Bold"/>
                <a:cs typeface="Almarai Bold"/>
                <a:sym typeface="Almarai Bold"/>
              </a:rPr>
              <a:t>objectives</a:t>
            </a:r>
          </a:p>
        </p:txBody>
      </p:sp>
      <p:sp>
        <p:nvSpPr>
          <p:cNvPr name="TextBox 36" id="36"/>
          <p:cNvSpPr txBox="true"/>
          <p:nvPr/>
        </p:nvSpPr>
        <p:spPr>
          <a:xfrm rot="0">
            <a:off x="14132360" y="5449093"/>
            <a:ext cx="1586922" cy="938456"/>
          </a:xfrm>
          <a:prstGeom prst="rect">
            <a:avLst/>
          </a:prstGeom>
        </p:spPr>
        <p:txBody>
          <a:bodyPr anchor="t" rtlCol="false" tIns="0" lIns="0" bIns="0" rIns="0">
            <a:spAutoFit/>
          </a:bodyPr>
          <a:lstStyle/>
          <a:p>
            <a:pPr algn="ctr">
              <a:lnSpc>
                <a:spcPts val="7429"/>
              </a:lnSpc>
            </a:pPr>
            <a:r>
              <a:rPr lang="en-US" sz="5383" b="true">
                <a:solidFill>
                  <a:srgbClr val="FFFFFF"/>
                </a:solidFill>
                <a:latin typeface="Almarai Bold"/>
                <a:ea typeface="Almarai Bold"/>
                <a:cs typeface="Almarai Bold"/>
                <a:sym typeface="Almarai Bold"/>
              </a:rPr>
              <a:t>06</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259408" y="1202778"/>
            <a:ext cx="911914" cy="91191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grpSp>
        <p:nvGrpSpPr>
          <p:cNvPr name="Group 5" id="5"/>
          <p:cNvGrpSpPr/>
          <p:nvPr/>
        </p:nvGrpSpPr>
        <p:grpSpPr>
          <a:xfrm rot="0">
            <a:off x="10016575" y="-1489570"/>
            <a:ext cx="4202211" cy="6003158"/>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7" id="7"/>
          <p:cNvGrpSpPr/>
          <p:nvPr/>
        </p:nvGrpSpPr>
        <p:grpSpPr>
          <a:xfrm rot="5400000">
            <a:off x="16605949" y="8402070"/>
            <a:ext cx="841991" cy="84199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9" id="9"/>
          <p:cNvGrpSpPr/>
          <p:nvPr/>
        </p:nvGrpSpPr>
        <p:grpSpPr>
          <a:xfrm rot="0">
            <a:off x="-5173055" y="-2043171"/>
            <a:ext cx="5754080" cy="8220114"/>
            <a:chOff x="0" y="0"/>
            <a:chExt cx="4445000" cy="6350000"/>
          </a:xfrm>
        </p:grpSpPr>
        <p:sp>
          <p:nvSpPr>
            <p:cNvPr name="Freeform 10" id="10"/>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11" id="11"/>
          <p:cNvGrpSpPr/>
          <p:nvPr/>
        </p:nvGrpSpPr>
        <p:grpSpPr>
          <a:xfrm rot="-10800000">
            <a:off x="16605949" y="1202778"/>
            <a:ext cx="5246522" cy="7495031"/>
            <a:chOff x="0" y="0"/>
            <a:chExt cx="4445000" cy="6350000"/>
          </a:xfrm>
        </p:grpSpPr>
        <p:sp>
          <p:nvSpPr>
            <p:cNvPr name="Freeform 12" id="12"/>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
        <p:nvSpPr>
          <p:cNvPr name="Freeform 13" id="13"/>
          <p:cNvSpPr/>
          <p:nvPr/>
        </p:nvSpPr>
        <p:spPr>
          <a:xfrm flipH="false" flipV="false" rot="0">
            <a:off x="2466915" y="3753009"/>
            <a:ext cx="11301259" cy="6328705"/>
          </a:xfrm>
          <a:custGeom>
            <a:avLst/>
            <a:gdLst/>
            <a:ahLst/>
            <a:cxnLst/>
            <a:rect r="r" b="b" t="t" l="l"/>
            <a:pathLst>
              <a:path h="6328705" w="11301259">
                <a:moveTo>
                  <a:pt x="0" y="0"/>
                </a:moveTo>
                <a:lnTo>
                  <a:pt x="11301259" y="0"/>
                </a:lnTo>
                <a:lnTo>
                  <a:pt x="11301259" y="6328705"/>
                </a:lnTo>
                <a:lnTo>
                  <a:pt x="0" y="6328705"/>
                </a:lnTo>
                <a:lnTo>
                  <a:pt x="0" y="0"/>
                </a:lnTo>
                <a:close/>
              </a:path>
            </a:pathLst>
          </a:custGeom>
          <a:blipFill>
            <a:blip r:embed="rId3"/>
            <a:stretch>
              <a:fillRect l="0" t="0" r="0" b="0"/>
            </a:stretch>
          </a:blipFill>
        </p:spPr>
      </p:sp>
      <p:sp>
        <p:nvSpPr>
          <p:cNvPr name="TextBox 14" id="14"/>
          <p:cNvSpPr txBox="true"/>
          <p:nvPr/>
        </p:nvSpPr>
        <p:spPr>
          <a:xfrm rot="0">
            <a:off x="1242378" y="1278189"/>
            <a:ext cx="880028" cy="693644"/>
          </a:xfrm>
          <a:prstGeom prst="rect">
            <a:avLst/>
          </a:prstGeom>
        </p:spPr>
        <p:txBody>
          <a:bodyPr anchor="t" rtlCol="false" tIns="0" lIns="0" bIns="0" rIns="0">
            <a:spAutoFit/>
          </a:bodyPr>
          <a:lstStyle/>
          <a:p>
            <a:pPr algn="ctr" marL="0" indent="0" lvl="0">
              <a:lnSpc>
                <a:spcPts val="5526"/>
              </a:lnSpc>
              <a:spcBef>
                <a:spcPct val="0"/>
              </a:spcBef>
            </a:pPr>
            <a:r>
              <a:rPr lang="en-US" b="true" sz="4004">
                <a:solidFill>
                  <a:srgbClr val="051D40"/>
                </a:solidFill>
                <a:latin typeface="Almarai Bold"/>
                <a:ea typeface="Almarai Bold"/>
                <a:cs typeface="Almarai Bold"/>
                <a:sym typeface="Almarai Bold"/>
              </a:rPr>
              <a:t>05</a:t>
            </a:r>
          </a:p>
        </p:txBody>
      </p:sp>
      <p:sp>
        <p:nvSpPr>
          <p:cNvPr name="TextBox 15" id="15"/>
          <p:cNvSpPr txBox="true"/>
          <p:nvPr/>
        </p:nvSpPr>
        <p:spPr>
          <a:xfrm rot="0">
            <a:off x="2466915" y="1373938"/>
            <a:ext cx="2868831" cy="512445"/>
          </a:xfrm>
          <a:prstGeom prst="rect">
            <a:avLst/>
          </a:prstGeom>
        </p:spPr>
        <p:txBody>
          <a:bodyPr anchor="t" rtlCol="false" tIns="0" lIns="0" bIns="0" rIns="0">
            <a:spAutoFit/>
          </a:bodyPr>
          <a:lstStyle/>
          <a:p>
            <a:pPr algn="l" marL="0" indent="0" lvl="0">
              <a:lnSpc>
                <a:spcPts val="4140"/>
              </a:lnSpc>
              <a:spcBef>
                <a:spcPct val="0"/>
              </a:spcBef>
            </a:pPr>
            <a:r>
              <a:rPr lang="en-US" sz="3000">
                <a:solidFill>
                  <a:srgbClr val="FFFFFF"/>
                </a:solidFill>
                <a:latin typeface="Almarai"/>
                <a:ea typeface="Almarai"/>
                <a:cs typeface="Almarai"/>
                <a:sym typeface="Almarai"/>
              </a:rPr>
              <a:t>Details  Visuals</a:t>
            </a:r>
          </a:p>
        </p:txBody>
      </p:sp>
      <p:sp>
        <p:nvSpPr>
          <p:cNvPr name="TextBox 16" id="16"/>
          <p:cNvSpPr txBox="true"/>
          <p:nvPr/>
        </p:nvSpPr>
        <p:spPr>
          <a:xfrm rot="0">
            <a:off x="2171322" y="1924209"/>
            <a:ext cx="7021594" cy="1304925"/>
          </a:xfrm>
          <a:prstGeom prst="rect">
            <a:avLst/>
          </a:prstGeom>
        </p:spPr>
        <p:txBody>
          <a:bodyPr anchor="t" rtlCol="false" tIns="0" lIns="0" bIns="0" rIns="0">
            <a:spAutoFit/>
          </a:bodyPr>
          <a:lstStyle/>
          <a:p>
            <a:pPr algn="l" marL="539753" indent="-269876" lvl="1">
              <a:lnSpc>
                <a:spcPts val="3450"/>
              </a:lnSpc>
              <a:buFont typeface="Arial"/>
              <a:buChar char="•"/>
            </a:pPr>
            <a:r>
              <a:rPr lang="en-US" sz="2500">
                <a:solidFill>
                  <a:srgbClr val="FFFFFF"/>
                </a:solidFill>
                <a:latin typeface="Almarai"/>
                <a:ea typeface="Almarai"/>
                <a:cs typeface="Almarai"/>
                <a:sym typeface="Almarai"/>
              </a:rPr>
              <a:t>Max C.T is 7 days at District of Columbia.</a:t>
            </a:r>
          </a:p>
          <a:p>
            <a:pPr algn="l" marL="539753" indent="-269876" lvl="1">
              <a:lnSpc>
                <a:spcPts val="3450"/>
              </a:lnSpc>
              <a:buFont typeface="Arial"/>
              <a:buChar char="•"/>
            </a:pPr>
            <a:r>
              <a:rPr lang="en-US" sz="2500">
                <a:solidFill>
                  <a:srgbClr val="FFFFFF"/>
                </a:solidFill>
                <a:latin typeface="Almarai"/>
                <a:ea typeface="Almarai"/>
                <a:cs typeface="Almarai"/>
                <a:sym typeface="Almarai"/>
              </a:rPr>
              <a:t>Standard Class contribute of 59.8 % of Sales.</a:t>
            </a:r>
          </a:p>
          <a:p>
            <a:pPr algn="l" marL="539753" indent="-269876" lvl="1">
              <a:lnSpc>
                <a:spcPts val="3450"/>
              </a:lnSpc>
              <a:buFont typeface="Arial"/>
              <a:buChar char="•"/>
            </a:pPr>
            <a:r>
              <a:rPr lang="en-US" sz="2500">
                <a:solidFill>
                  <a:srgbClr val="FFFFFF"/>
                </a:solidFill>
                <a:latin typeface="Almarai"/>
                <a:ea typeface="Almarai"/>
                <a:cs typeface="Almarai"/>
                <a:sym typeface="Almarai"/>
              </a:rPr>
              <a:t>Sales Increases at the end of the year.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259408" y="1202778"/>
            <a:ext cx="911914" cy="91191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grpSp>
        <p:nvGrpSpPr>
          <p:cNvPr name="Group 5" id="5"/>
          <p:cNvGrpSpPr/>
          <p:nvPr/>
        </p:nvGrpSpPr>
        <p:grpSpPr>
          <a:xfrm rot="0">
            <a:off x="10016575" y="-1489570"/>
            <a:ext cx="4202211" cy="6003158"/>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7" id="7"/>
          <p:cNvGrpSpPr/>
          <p:nvPr/>
        </p:nvGrpSpPr>
        <p:grpSpPr>
          <a:xfrm rot="5400000">
            <a:off x="16605949" y="8402070"/>
            <a:ext cx="841991" cy="84199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9" id="9"/>
          <p:cNvGrpSpPr/>
          <p:nvPr/>
        </p:nvGrpSpPr>
        <p:grpSpPr>
          <a:xfrm rot="0">
            <a:off x="-5173055" y="-2043171"/>
            <a:ext cx="5754080" cy="8220114"/>
            <a:chOff x="0" y="0"/>
            <a:chExt cx="4445000" cy="6350000"/>
          </a:xfrm>
        </p:grpSpPr>
        <p:sp>
          <p:nvSpPr>
            <p:cNvPr name="Freeform 10" id="10"/>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11" id="11"/>
          <p:cNvGrpSpPr/>
          <p:nvPr/>
        </p:nvGrpSpPr>
        <p:grpSpPr>
          <a:xfrm rot="-10800000">
            <a:off x="16605949" y="1202778"/>
            <a:ext cx="5246522" cy="7495031"/>
            <a:chOff x="0" y="0"/>
            <a:chExt cx="4445000" cy="6350000"/>
          </a:xfrm>
        </p:grpSpPr>
        <p:sp>
          <p:nvSpPr>
            <p:cNvPr name="Freeform 12" id="12"/>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
        <p:nvSpPr>
          <p:cNvPr name="Freeform 13" id="13"/>
          <p:cNvSpPr/>
          <p:nvPr/>
        </p:nvSpPr>
        <p:spPr>
          <a:xfrm flipH="false" flipV="false" rot="0">
            <a:off x="2769277" y="3042462"/>
            <a:ext cx="11648421" cy="6493995"/>
          </a:xfrm>
          <a:custGeom>
            <a:avLst/>
            <a:gdLst/>
            <a:ahLst/>
            <a:cxnLst/>
            <a:rect r="r" b="b" t="t" l="l"/>
            <a:pathLst>
              <a:path h="6493995" w="11648421">
                <a:moveTo>
                  <a:pt x="0" y="0"/>
                </a:moveTo>
                <a:lnTo>
                  <a:pt x="11648421" y="0"/>
                </a:lnTo>
                <a:lnTo>
                  <a:pt x="11648421" y="6493994"/>
                </a:lnTo>
                <a:lnTo>
                  <a:pt x="0" y="6493994"/>
                </a:lnTo>
                <a:lnTo>
                  <a:pt x="0" y="0"/>
                </a:lnTo>
                <a:close/>
              </a:path>
            </a:pathLst>
          </a:custGeom>
          <a:blipFill>
            <a:blip r:embed="rId3"/>
            <a:stretch>
              <a:fillRect l="0" t="0" r="0" b="0"/>
            </a:stretch>
          </a:blipFill>
        </p:spPr>
      </p:sp>
      <p:sp>
        <p:nvSpPr>
          <p:cNvPr name="TextBox 14" id="14"/>
          <p:cNvSpPr txBox="true"/>
          <p:nvPr/>
        </p:nvSpPr>
        <p:spPr>
          <a:xfrm rot="0">
            <a:off x="1242378" y="1278189"/>
            <a:ext cx="880028" cy="693644"/>
          </a:xfrm>
          <a:prstGeom prst="rect">
            <a:avLst/>
          </a:prstGeom>
        </p:spPr>
        <p:txBody>
          <a:bodyPr anchor="t" rtlCol="false" tIns="0" lIns="0" bIns="0" rIns="0">
            <a:spAutoFit/>
          </a:bodyPr>
          <a:lstStyle/>
          <a:p>
            <a:pPr algn="ctr" marL="0" indent="0" lvl="0">
              <a:lnSpc>
                <a:spcPts val="5526"/>
              </a:lnSpc>
              <a:spcBef>
                <a:spcPct val="0"/>
              </a:spcBef>
            </a:pPr>
            <a:r>
              <a:rPr lang="en-US" b="true" sz="4004">
                <a:solidFill>
                  <a:srgbClr val="051D40"/>
                </a:solidFill>
                <a:latin typeface="Almarai Bold"/>
                <a:ea typeface="Almarai Bold"/>
                <a:cs typeface="Almarai Bold"/>
                <a:sym typeface="Almarai Bold"/>
              </a:rPr>
              <a:t>06</a:t>
            </a:r>
          </a:p>
        </p:txBody>
      </p:sp>
      <p:sp>
        <p:nvSpPr>
          <p:cNvPr name="TextBox 15" id="15"/>
          <p:cNvSpPr txBox="true"/>
          <p:nvPr/>
        </p:nvSpPr>
        <p:spPr>
          <a:xfrm rot="0">
            <a:off x="2466915" y="1373938"/>
            <a:ext cx="2868831" cy="512445"/>
          </a:xfrm>
          <a:prstGeom prst="rect">
            <a:avLst/>
          </a:prstGeom>
        </p:spPr>
        <p:txBody>
          <a:bodyPr anchor="t" rtlCol="false" tIns="0" lIns="0" bIns="0" rIns="0">
            <a:spAutoFit/>
          </a:bodyPr>
          <a:lstStyle/>
          <a:p>
            <a:pPr algn="l" marL="0" indent="0" lvl="0">
              <a:lnSpc>
                <a:spcPts val="4140"/>
              </a:lnSpc>
              <a:spcBef>
                <a:spcPct val="0"/>
              </a:spcBef>
            </a:pPr>
            <a:r>
              <a:rPr lang="en-US" sz="3000">
                <a:solidFill>
                  <a:srgbClr val="FFFFFF"/>
                </a:solidFill>
                <a:latin typeface="Almarai"/>
                <a:ea typeface="Almarai"/>
                <a:cs typeface="Almarai"/>
                <a:sym typeface="Almarai"/>
              </a:rPr>
              <a:t>Map Visuals</a:t>
            </a:r>
          </a:p>
        </p:txBody>
      </p:sp>
      <p:sp>
        <p:nvSpPr>
          <p:cNvPr name="TextBox 16" id="16"/>
          <p:cNvSpPr txBox="true"/>
          <p:nvPr/>
        </p:nvSpPr>
        <p:spPr>
          <a:xfrm rot="0">
            <a:off x="2466915" y="1924209"/>
            <a:ext cx="6860759" cy="866775"/>
          </a:xfrm>
          <a:prstGeom prst="rect">
            <a:avLst/>
          </a:prstGeom>
        </p:spPr>
        <p:txBody>
          <a:bodyPr anchor="t" rtlCol="false" tIns="0" lIns="0" bIns="0" rIns="0">
            <a:spAutoFit/>
          </a:bodyPr>
          <a:lstStyle/>
          <a:p>
            <a:pPr algn="l" marL="539753" indent="-269876" lvl="1">
              <a:lnSpc>
                <a:spcPts val="3450"/>
              </a:lnSpc>
              <a:buFont typeface="Arial"/>
              <a:buChar char="•"/>
            </a:pPr>
            <a:r>
              <a:rPr lang="en-US" sz="2500">
                <a:solidFill>
                  <a:srgbClr val="FFFFFF"/>
                </a:solidFill>
                <a:latin typeface="Almarai"/>
                <a:ea typeface="Almarai"/>
                <a:cs typeface="Almarai"/>
                <a:sym typeface="Almarai"/>
              </a:rPr>
              <a:t>Heat map shows sales distribution. </a:t>
            </a:r>
          </a:p>
          <a:p>
            <a:pPr algn="l" marL="539753" indent="-269876" lvl="1">
              <a:lnSpc>
                <a:spcPts val="3450"/>
              </a:lnSpc>
              <a:buFont typeface="Arial"/>
              <a:buChar char="•"/>
            </a:pPr>
            <a:r>
              <a:rPr lang="en-US" sz="2500">
                <a:solidFill>
                  <a:srgbClr val="FFFFFF"/>
                </a:solidFill>
                <a:latin typeface="Almarai"/>
                <a:ea typeface="Almarai"/>
                <a:cs typeface="Almarai"/>
                <a:sym typeface="Almarai"/>
              </a:rPr>
              <a:t>Customer Emily Phan has the most ouders. </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259408" y="1202778"/>
            <a:ext cx="911914" cy="91191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grpSp>
        <p:nvGrpSpPr>
          <p:cNvPr name="Group 5" id="5"/>
          <p:cNvGrpSpPr/>
          <p:nvPr/>
        </p:nvGrpSpPr>
        <p:grpSpPr>
          <a:xfrm rot="0">
            <a:off x="10016575" y="-1489570"/>
            <a:ext cx="4202211" cy="6003158"/>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7" id="7"/>
          <p:cNvGrpSpPr/>
          <p:nvPr/>
        </p:nvGrpSpPr>
        <p:grpSpPr>
          <a:xfrm rot="5400000">
            <a:off x="16605949" y="8402070"/>
            <a:ext cx="841991" cy="84199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9" id="9"/>
          <p:cNvGrpSpPr/>
          <p:nvPr/>
        </p:nvGrpSpPr>
        <p:grpSpPr>
          <a:xfrm rot="0">
            <a:off x="-5173055" y="-2043171"/>
            <a:ext cx="5754080" cy="8220114"/>
            <a:chOff x="0" y="0"/>
            <a:chExt cx="4445000" cy="6350000"/>
          </a:xfrm>
        </p:grpSpPr>
        <p:sp>
          <p:nvSpPr>
            <p:cNvPr name="Freeform 10" id="10"/>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11" id="11"/>
          <p:cNvGrpSpPr/>
          <p:nvPr/>
        </p:nvGrpSpPr>
        <p:grpSpPr>
          <a:xfrm rot="-10800000">
            <a:off x="16605949" y="1202778"/>
            <a:ext cx="5246522" cy="7495031"/>
            <a:chOff x="0" y="0"/>
            <a:chExt cx="4445000" cy="6350000"/>
          </a:xfrm>
        </p:grpSpPr>
        <p:sp>
          <p:nvSpPr>
            <p:cNvPr name="Freeform 12" id="12"/>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
        <p:nvSpPr>
          <p:cNvPr name="Freeform 13" id="13"/>
          <p:cNvSpPr/>
          <p:nvPr/>
        </p:nvSpPr>
        <p:spPr>
          <a:xfrm flipH="false" flipV="false" rot="0">
            <a:off x="2466915" y="3072677"/>
            <a:ext cx="12579953" cy="3207888"/>
          </a:xfrm>
          <a:custGeom>
            <a:avLst/>
            <a:gdLst/>
            <a:ahLst/>
            <a:cxnLst/>
            <a:rect r="r" b="b" t="t" l="l"/>
            <a:pathLst>
              <a:path h="3207888" w="12579953">
                <a:moveTo>
                  <a:pt x="0" y="0"/>
                </a:moveTo>
                <a:lnTo>
                  <a:pt x="12579953" y="0"/>
                </a:lnTo>
                <a:lnTo>
                  <a:pt x="12579953" y="3207888"/>
                </a:lnTo>
                <a:lnTo>
                  <a:pt x="0" y="3207888"/>
                </a:lnTo>
                <a:lnTo>
                  <a:pt x="0" y="0"/>
                </a:lnTo>
                <a:close/>
              </a:path>
            </a:pathLst>
          </a:custGeom>
          <a:blipFill>
            <a:blip r:embed="rId3"/>
            <a:stretch>
              <a:fillRect l="0" t="0" r="0" b="0"/>
            </a:stretch>
          </a:blipFill>
        </p:spPr>
      </p:sp>
      <p:sp>
        <p:nvSpPr>
          <p:cNvPr name="TextBox 14" id="14"/>
          <p:cNvSpPr txBox="true"/>
          <p:nvPr/>
        </p:nvSpPr>
        <p:spPr>
          <a:xfrm rot="0">
            <a:off x="1242378" y="1278189"/>
            <a:ext cx="880028" cy="693644"/>
          </a:xfrm>
          <a:prstGeom prst="rect">
            <a:avLst/>
          </a:prstGeom>
        </p:spPr>
        <p:txBody>
          <a:bodyPr anchor="t" rtlCol="false" tIns="0" lIns="0" bIns="0" rIns="0">
            <a:spAutoFit/>
          </a:bodyPr>
          <a:lstStyle/>
          <a:p>
            <a:pPr algn="ctr" marL="0" indent="0" lvl="0">
              <a:lnSpc>
                <a:spcPts val="5526"/>
              </a:lnSpc>
              <a:spcBef>
                <a:spcPct val="0"/>
              </a:spcBef>
            </a:pPr>
            <a:r>
              <a:rPr lang="en-US" b="true" sz="4004">
                <a:solidFill>
                  <a:srgbClr val="051D40"/>
                </a:solidFill>
                <a:latin typeface="Almarai Bold"/>
                <a:ea typeface="Almarai Bold"/>
                <a:cs typeface="Almarai Bold"/>
                <a:sym typeface="Almarai Bold"/>
              </a:rPr>
              <a:t>07</a:t>
            </a:r>
          </a:p>
        </p:txBody>
      </p:sp>
      <p:sp>
        <p:nvSpPr>
          <p:cNvPr name="TextBox 15" id="15"/>
          <p:cNvSpPr txBox="true"/>
          <p:nvPr/>
        </p:nvSpPr>
        <p:spPr>
          <a:xfrm rot="0">
            <a:off x="2466915" y="1224908"/>
            <a:ext cx="1889110" cy="512445"/>
          </a:xfrm>
          <a:prstGeom prst="rect">
            <a:avLst/>
          </a:prstGeom>
        </p:spPr>
        <p:txBody>
          <a:bodyPr anchor="t" rtlCol="false" tIns="0" lIns="0" bIns="0" rIns="0">
            <a:spAutoFit/>
          </a:bodyPr>
          <a:lstStyle/>
          <a:p>
            <a:pPr algn="l" marL="0" indent="0" lvl="0">
              <a:lnSpc>
                <a:spcPts val="4140"/>
              </a:lnSpc>
              <a:spcBef>
                <a:spcPct val="0"/>
              </a:spcBef>
            </a:pPr>
            <a:r>
              <a:rPr lang="en-US" sz="3000">
                <a:solidFill>
                  <a:srgbClr val="FFFFFF"/>
                </a:solidFill>
                <a:latin typeface="Almarai"/>
                <a:ea typeface="Almarai"/>
                <a:cs typeface="Almarai"/>
                <a:sym typeface="Almarai"/>
              </a:rPr>
              <a:t>Tooltip</a:t>
            </a:r>
          </a:p>
        </p:txBody>
      </p:sp>
      <p:sp>
        <p:nvSpPr>
          <p:cNvPr name="TextBox 16" id="16"/>
          <p:cNvSpPr txBox="true"/>
          <p:nvPr/>
        </p:nvSpPr>
        <p:spPr>
          <a:xfrm rot="0">
            <a:off x="2122406" y="2067067"/>
            <a:ext cx="10683471" cy="428625"/>
          </a:xfrm>
          <a:prstGeom prst="rect">
            <a:avLst/>
          </a:prstGeom>
        </p:spPr>
        <p:txBody>
          <a:bodyPr anchor="t" rtlCol="false" tIns="0" lIns="0" bIns="0" rIns="0">
            <a:spAutoFit/>
          </a:bodyPr>
          <a:lstStyle/>
          <a:p>
            <a:pPr algn="l" marL="539753" indent="-269876" lvl="1">
              <a:lnSpc>
                <a:spcPts val="3450"/>
              </a:lnSpc>
              <a:buFont typeface="Arial"/>
              <a:buChar char="•"/>
            </a:pPr>
            <a:r>
              <a:rPr lang="en-US" sz="2500">
                <a:solidFill>
                  <a:srgbClr val="FFFFFF"/>
                </a:solidFill>
                <a:latin typeface="Almarai"/>
                <a:ea typeface="Almarai"/>
                <a:cs typeface="Almarai"/>
                <a:sym typeface="Almarai"/>
              </a:rPr>
              <a:t>Show's These data by State (Sales, Orders, Avg. sales by order and C.T)</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259408" y="1202778"/>
            <a:ext cx="911914" cy="91191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grpSp>
        <p:nvGrpSpPr>
          <p:cNvPr name="Group 5" id="5"/>
          <p:cNvGrpSpPr/>
          <p:nvPr/>
        </p:nvGrpSpPr>
        <p:grpSpPr>
          <a:xfrm rot="0">
            <a:off x="10016575" y="-1489570"/>
            <a:ext cx="4202211" cy="6003158"/>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7" id="7"/>
          <p:cNvGrpSpPr/>
          <p:nvPr/>
        </p:nvGrpSpPr>
        <p:grpSpPr>
          <a:xfrm rot="5400000">
            <a:off x="16605949" y="8402070"/>
            <a:ext cx="841991" cy="84199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9" id="9"/>
          <p:cNvGrpSpPr/>
          <p:nvPr/>
        </p:nvGrpSpPr>
        <p:grpSpPr>
          <a:xfrm rot="0">
            <a:off x="-5173055" y="-2043171"/>
            <a:ext cx="5754080" cy="8220114"/>
            <a:chOff x="0" y="0"/>
            <a:chExt cx="4445000" cy="6350000"/>
          </a:xfrm>
        </p:grpSpPr>
        <p:sp>
          <p:nvSpPr>
            <p:cNvPr name="Freeform 10" id="10"/>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11" id="11"/>
          <p:cNvGrpSpPr/>
          <p:nvPr/>
        </p:nvGrpSpPr>
        <p:grpSpPr>
          <a:xfrm rot="-10800000">
            <a:off x="16605949" y="1202778"/>
            <a:ext cx="5246522" cy="7495031"/>
            <a:chOff x="0" y="0"/>
            <a:chExt cx="4445000" cy="6350000"/>
          </a:xfrm>
        </p:grpSpPr>
        <p:sp>
          <p:nvSpPr>
            <p:cNvPr name="Freeform 12" id="12"/>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
        <p:nvSpPr>
          <p:cNvPr name="Freeform 13" id="13"/>
          <p:cNvSpPr/>
          <p:nvPr/>
        </p:nvSpPr>
        <p:spPr>
          <a:xfrm flipH="false" flipV="false" rot="0">
            <a:off x="2466915" y="3012444"/>
            <a:ext cx="10786701" cy="6040553"/>
          </a:xfrm>
          <a:custGeom>
            <a:avLst/>
            <a:gdLst/>
            <a:ahLst/>
            <a:cxnLst/>
            <a:rect r="r" b="b" t="t" l="l"/>
            <a:pathLst>
              <a:path h="6040553" w="10786701">
                <a:moveTo>
                  <a:pt x="0" y="0"/>
                </a:moveTo>
                <a:lnTo>
                  <a:pt x="10786702" y="0"/>
                </a:lnTo>
                <a:lnTo>
                  <a:pt x="10786702" y="6040553"/>
                </a:lnTo>
                <a:lnTo>
                  <a:pt x="0" y="6040553"/>
                </a:lnTo>
                <a:lnTo>
                  <a:pt x="0" y="0"/>
                </a:lnTo>
                <a:close/>
              </a:path>
            </a:pathLst>
          </a:custGeom>
          <a:blipFill>
            <a:blip r:embed="rId3"/>
            <a:stretch>
              <a:fillRect l="0" t="0" r="0" b="0"/>
            </a:stretch>
          </a:blipFill>
        </p:spPr>
      </p:sp>
      <p:sp>
        <p:nvSpPr>
          <p:cNvPr name="TextBox 14" id="14"/>
          <p:cNvSpPr txBox="true"/>
          <p:nvPr/>
        </p:nvSpPr>
        <p:spPr>
          <a:xfrm rot="0">
            <a:off x="1242378" y="1278189"/>
            <a:ext cx="880028" cy="693644"/>
          </a:xfrm>
          <a:prstGeom prst="rect">
            <a:avLst/>
          </a:prstGeom>
        </p:spPr>
        <p:txBody>
          <a:bodyPr anchor="t" rtlCol="false" tIns="0" lIns="0" bIns="0" rIns="0">
            <a:spAutoFit/>
          </a:bodyPr>
          <a:lstStyle/>
          <a:p>
            <a:pPr algn="ctr" marL="0" indent="0" lvl="0">
              <a:lnSpc>
                <a:spcPts val="5526"/>
              </a:lnSpc>
              <a:spcBef>
                <a:spcPct val="0"/>
              </a:spcBef>
            </a:pPr>
            <a:r>
              <a:rPr lang="en-US" b="true" sz="4004">
                <a:solidFill>
                  <a:srgbClr val="051D40"/>
                </a:solidFill>
                <a:latin typeface="Almarai Bold"/>
                <a:ea typeface="Almarai Bold"/>
                <a:cs typeface="Almarai Bold"/>
                <a:sym typeface="Almarai Bold"/>
              </a:rPr>
              <a:t>08</a:t>
            </a:r>
          </a:p>
        </p:txBody>
      </p:sp>
      <p:sp>
        <p:nvSpPr>
          <p:cNvPr name="TextBox 15" id="15"/>
          <p:cNvSpPr txBox="true"/>
          <p:nvPr/>
        </p:nvSpPr>
        <p:spPr>
          <a:xfrm rot="0">
            <a:off x="2466915" y="1373938"/>
            <a:ext cx="2868831" cy="512445"/>
          </a:xfrm>
          <a:prstGeom prst="rect">
            <a:avLst/>
          </a:prstGeom>
        </p:spPr>
        <p:txBody>
          <a:bodyPr anchor="t" rtlCol="false" tIns="0" lIns="0" bIns="0" rIns="0">
            <a:spAutoFit/>
          </a:bodyPr>
          <a:lstStyle/>
          <a:p>
            <a:pPr algn="l" marL="0" indent="0" lvl="0">
              <a:lnSpc>
                <a:spcPts val="4140"/>
              </a:lnSpc>
              <a:spcBef>
                <a:spcPct val="0"/>
              </a:spcBef>
            </a:pPr>
            <a:r>
              <a:rPr lang="en-US" sz="3000">
                <a:solidFill>
                  <a:srgbClr val="FFFFFF"/>
                </a:solidFill>
                <a:latin typeface="Almarai"/>
                <a:ea typeface="Almarai"/>
                <a:cs typeface="Almarai"/>
                <a:sym typeface="Almarai"/>
              </a:rPr>
              <a:t>Dashboard</a:t>
            </a:r>
          </a:p>
        </p:txBody>
      </p:sp>
      <p:sp>
        <p:nvSpPr>
          <p:cNvPr name="TextBox 16" id="16"/>
          <p:cNvSpPr txBox="true"/>
          <p:nvPr/>
        </p:nvSpPr>
        <p:spPr>
          <a:xfrm rot="0">
            <a:off x="2122406" y="2067067"/>
            <a:ext cx="9844453" cy="866775"/>
          </a:xfrm>
          <a:prstGeom prst="rect">
            <a:avLst/>
          </a:prstGeom>
        </p:spPr>
        <p:txBody>
          <a:bodyPr anchor="t" rtlCol="false" tIns="0" lIns="0" bIns="0" rIns="0">
            <a:spAutoFit/>
          </a:bodyPr>
          <a:lstStyle/>
          <a:p>
            <a:pPr algn="l" marL="539753" indent="-269876" lvl="1">
              <a:lnSpc>
                <a:spcPts val="3450"/>
              </a:lnSpc>
              <a:buFont typeface="Arial"/>
              <a:buChar char="•"/>
            </a:pPr>
            <a:r>
              <a:rPr lang="en-US" sz="2500">
                <a:solidFill>
                  <a:srgbClr val="FFFFFF"/>
                </a:solidFill>
                <a:latin typeface="Almarai"/>
                <a:ea typeface="Almarai"/>
                <a:cs typeface="Almarai"/>
                <a:sym typeface="Almarai"/>
              </a:rPr>
              <a:t>Shows Most orders by Category are office supplies. </a:t>
            </a:r>
          </a:p>
          <a:p>
            <a:pPr algn="l" marL="539753" indent="-269876" lvl="1">
              <a:lnSpc>
                <a:spcPts val="3450"/>
              </a:lnSpc>
              <a:buFont typeface="Arial"/>
              <a:buChar char="•"/>
            </a:pPr>
            <a:r>
              <a:rPr lang="en-US" sz="2500">
                <a:solidFill>
                  <a:srgbClr val="FFFFFF"/>
                </a:solidFill>
                <a:latin typeface="Almarai"/>
                <a:ea typeface="Almarai"/>
                <a:cs typeface="Almarai"/>
                <a:sym typeface="Almarai"/>
              </a:rPr>
              <a:t>Also  shows the most important insights of these we have explained.</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7259300" y="2066886"/>
            <a:ext cx="5754080" cy="8220114"/>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0">
            <a:off x="-5173055" y="-2043171"/>
            <a:ext cx="5754080" cy="8220114"/>
            <a:chOff x="0" y="0"/>
            <a:chExt cx="4445000" cy="6350000"/>
          </a:xfrm>
        </p:grpSpPr>
        <p:sp>
          <p:nvSpPr>
            <p:cNvPr name="Freeform 5" id="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
        <p:nvSpPr>
          <p:cNvPr name="TextBox 6" id="6"/>
          <p:cNvSpPr txBox="true"/>
          <p:nvPr/>
        </p:nvSpPr>
        <p:spPr>
          <a:xfrm rot="0">
            <a:off x="3140913" y="1557132"/>
            <a:ext cx="7297240" cy="777620"/>
          </a:xfrm>
          <a:prstGeom prst="rect">
            <a:avLst/>
          </a:prstGeom>
        </p:spPr>
        <p:txBody>
          <a:bodyPr anchor="t" rtlCol="false" tIns="0" lIns="0" bIns="0" rIns="0">
            <a:spAutoFit/>
          </a:bodyPr>
          <a:lstStyle/>
          <a:p>
            <a:pPr algn="l" marL="0" indent="0" lvl="0">
              <a:lnSpc>
                <a:spcPts val="6034"/>
              </a:lnSpc>
              <a:spcBef>
                <a:spcPct val="0"/>
              </a:spcBef>
            </a:pPr>
            <a:r>
              <a:rPr lang="en-US" b="true" sz="5028">
                <a:solidFill>
                  <a:srgbClr val="FFFFFF"/>
                </a:solidFill>
                <a:latin typeface="Almarai Bold"/>
                <a:ea typeface="Almarai Bold"/>
                <a:cs typeface="Almarai Bold"/>
                <a:sym typeface="Almarai Bold"/>
              </a:rPr>
              <a:t>OBJECTIVES</a:t>
            </a:r>
          </a:p>
        </p:txBody>
      </p:sp>
      <p:grpSp>
        <p:nvGrpSpPr>
          <p:cNvPr name="Group 7" id="7"/>
          <p:cNvGrpSpPr/>
          <p:nvPr/>
        </p:nvGrpSpPr>
        <p:grpSpPr>
          <a:xfrm rot="0">
            <a:off x="10517515" y="2417844"/>
            <a:ext cx="6134277" cy="613427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sp>
        <p:nvSpPr>
          <p:cNvPr name="TextBox 9" id="9"/>
          <p:cNvSpPr txBox="true"/>
          <p:nvPr/>
        </p:nvSpPr>
        <p:spPr>
          <a:xfrm rot="0">
            <a:off x="1768405" y="2800873"/>
            <a:ext cx="5216826" cy="795500"/>
          </a:xfrm>
          <a:prstGeom prst="rect">
            <a:avLst/>
          </a:prstGeom>
        </p:spPr>
        <p:txBody>
          <a:bodyPr anchor="t" rtlCol="false" tIns="0" lIns="0" bIns="0" rIns="0">
            <a:spAutoFit/>
          </a:bodyPr>
          <a:lstStyle/>
          <a:p>
            <a:pPr algn="l" marL="0" indent="0" lvl="0">
              <a:lnSpc>
                <a:spcPts val="6355"/>
              </a:lnSpc>
              <a:spcBef>
                <a:spcPct val="0"/>
              </a:spcBef>
            </a:pPr>
            <a:r>
              <a:rPr lang="en-US" b="true" sz="4605">
                <a:solidFill>
                  <a:srgbClr val="17E3B2"/>
                </a:solidFill>
                <a:latin typeface="Almarai Bold"/>
                <a:ea typeface="Almarai Bold"/>
                <a:cs typeface="Almarai Bold"/>
                <a:sym typeface="Almarai Bold"/>
              </a:rPr>
              <a:t>Growth</a:t>
            </a:r>
          </a:p>
        </p:txBody>
      </p:sp>
      <p:sp>
        <p:nvSpPr>
          <p:cNvPr name="TextBox 10" id="10"/>
          <p:cNvSpPr txBox="true"/>
          <p:nvPr/>
        </p:nvSpPr>
        <p:spPr>
          <a:xfrm rot="0">
            <a:off x="1768405" y="3539223"/>
            <a:ext cx="8460280" cy="2796932"/>
          </a:xfrm>
          <a:prstGeom prst="rect">
            <a:avLst/>
          </a:prstGeom>
        </p:spPr>
        <p:txBody>
          <a:bodyPr anchor="t" rtlCol="false" tIns="0" lIns="0" bIns="0" rIns="0">
            <a:spAutoFit/>
          </a:bodyPr>
          <a:lstStyle/>
          <a:p>
            <a:pPr algn="l" marL="0" indent="0" lvl="0">
              <a:lnSpc>
                <a:spcPts val="3747"/>
              </a:lnSpc>
              <a:spcBef>
                <a:spcPct val="0"/>
              </a:spcBef>
            </a:pPr>
            <a:r>
              <a:rPr lang="en-US" sz="2715">
                <a:solidFill>
                  <a:srgbClr val="FFFFFF"/>
                </a:solidFill>
                <a:latin typeface="Almarai"/>
                <a:ea typeface="Almarai"/>
                <a:cs typeface="Almarai"/>
                <a:sym typeface="Almarai"/>
              </a:rPr>
              <a:t>refers to the increase in size, value, or importance over time, often measured in terms of revenue, market share, or user base. It can result from factors such as improved strategies, market expansion, or innovation. Sustainable growth balances short-term gains with long-term stability and profitability</a:t>
            </a:r>
          </a:p>
        </p:txBody>
      </p:sp>
      <p:sp>
        <p:nvSpPr>
          <p:cNvPr name="TextBox 11" id="11"/>
          <p:cNvSpPr txBox="true"/>
          <p:nvPr/>
        </p:nvSpPr>
        <p:spPr>
          <a:xfrm rot="0">
            <a:off x="1768405" y="6574279"/>
            <a:ext cx="8749110" cy="795500"/>
          </a:xfrm>
          <a:prstGeom prst="rect">
            <a:avLst/>
          </a:prstGeom>
        </p:spPr>
        <p:txBody>
          <a:bodyPr anchor="t" rtlCol="false" tIns="0" lIns="0" bIns="0" rIns="0">
            <a:spAutoFit/>
          </a:bodyPr>
          <a:lstStyle/>
          <a:p>
            <a:pPr algn="l" marL="0" indent="0" lvl="0">
              <a:lnSpc>
                <a:spcPts val="6355"/>
              </a:lnSpc>
              <a:spcBef>
                <a:spcPct val="0"/>
              </a:spcBef>
            </a:pPr>
            <a:r>
              <a:rPr lang="en-US" b="true" sz="4605">
                <a:solidFill>
                  <a:srgbClr val="17E3B2"/>
                </a:solidFill>
                <a:latin typeface="Almarai Bold"/>
                <a:ea typeface="Almarai Bold"/>
                <a:cs typeface="Almarai Bold"/>
                <a:sym typeface="Almarai Bold"/>
              </a:rPr>
              <a:t>Customer Satisfaction</a:t>
            </a:r>
          </a:p>
        </p:txBody>
      </p:sp>
      <p:sp>
        <p:nvSpPr>
          <p:cNvPr name="TextBox 12" id="12"/>
          <p:cNvSpPr txBox="true"/>
          <p:nvPr/>
        </p:nvSpPr>
        <p:spPr>
          <a:xfrm rot="0">
            <a:off x="1768405" y="7465658"/>
            <a:ext cx="8460280" cy="1396000"/>
          </a:xfrm>
          <a:prstGeom prst="rect">
            <a:avLst/>
          </a:prstGeom>
        </p:spPr>
        <p:txBody>
          <a:bodyPr anchor="t" rtlCol="false" tIns="0" lIns="0" bIns="0" rIns="0">
            <a:spAutoFit/>
          </a:bodyPr>
          <a:lstStyle/>
          <a:p>
            <a:pPr algn="l" marL="0" indent="0" lvl="0">
              <a:lnSpc>
                <a:spcPts val="3747"/>
              </a:lnSpc>
              <a:spcBef>
                <a:spcPct val="0"/>
              </a:spcBef>
            </a:pPr>
            <a:r>
              <a:rPr lang="en-US" sz="2715">
                <a:solidFill>
                  <a:srgbClr val="FFFFFF"/>
                </a:solidFill>
                <a:latin typeface="Almarai"/>
                <a:ea typeface="Almarai"/>
                <a:cs typeface="Almarai"/>
                <a:sym typeface="Almarai"/>
              </a:rPr>
              <a:t>reflects how well the shopping experience and products meet customer expectations, driving loyalty and repeat business.</a:t>
            </a:r>
          </a:p>
        </p:txBody>
      </p:sp>
      <p:grpSp>
        <p:nvGrpSpPr>
          <p:cNvPr name="Group 13" id="13"/>
          <p:cNvGrpSpPr/>
          <p:nvPr/>
        </p:nvGrpSpPr>
        <p:grpSpPr>
          <a:xfrm rot="5400000">
            <a:off x="1674649" y="1337924"/>
            <a:ext cx="1224824" cy="122482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sp>
        <p:nvSpPr>
          <p:cNvPr name="TextBox 15" id="15"/>
          <p:cNvSpPr txBox="true"/>
          <p:nvPr/>
        </p:nvSpPr>
        <p:spPr>
          <a:xfrm rot="0">
            <a:off x="1558938" y="1480776"/>
            <a:ext cx="1456246" cy="860281"/>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06</a:t>
            </a:r>
          </a:p>
        </p:txBody>
      </p:sp>
      <p:sp>
        <p:nvSpPr>
          <p:cNvPr name="Freeform 16" id="16"/>
          <p:cNvSpPr/>
          <p:nvPr/>
        </p:nvSpPr>
        <p:spPr>
          <a:xfrm flipH="false" flipV="false" rot="0">
            <a:off x="12024754" y="3931303"/>
            <a:ext cx="3438476" cy="3438476"/>
          </a:xfrm>
          <a:custGeom>
            <a:avLst/>
            <a:gdLst/>
            <a:ahLst/>
            <a:cxnLst/>
            <a:rect r="r" b="b" t="t" l="l"/>
            <a:pathLst>
              <a:path h="3438476" w="3438476">
                <a:moveTo>
                  <a:pt x="0" y="0"/>
                </a:moveTo>
                <a:lnTo>
                  <a:pt x="3438477" y="0"/>
                </a:lnTo>
                <a:lnTo>
                  <a:pt x="3438477" y="3438476"/>
                </a:lnTo>
                <a:lnTo>
                  <a:pt x="0" y="34384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61157" y="-8376457"/>
            <a:ext cx="18810314" cy="18810314"/>
          </a:xfrm>
          <a:custGeom>
            <a:avLst/>
            <a:gdLst/>
            <a:ahLst/>
            <a:cxnLst/>
            <a:rect r="r" b="b" t="t" l="l"/>
            <a:pathLst>
              <a:path h="18810314" w="18810314">
                <a:moveTo>
                  <a:pt x="0" y="0"/>
                </a:moveTo>
                <a:lnTo>
                  <a:pt x="18810314" y="0"/>
                </a:lnTo>
                <a:lnTo>
                  <a:pt x="18810314" y="18810314"/>
                </a:lnTo>
                <a:lnTo>
                  <a:pt x="0" y="18810314"/>
                </a:lnTo>
                <a:lnTo>
                  <a:pt x="0" y="0"/>
                </a:lnTo>
                <a:close/>
              </a:path>
            </a:pathLst>
          </a:custGeom>
          <a:blipFill>
            <a:blip r:embed="rId2">
              <a:alphaModFix amt="20999"/>
            </a:blip>
            <a:stretch>
              <a:fillRect l="0" t="0" r="0" b="0"/>
            </a:stretch>
          </a:blipFill>
        </p:spPr>
      </p:sp>
      <p:grpSp>
        <p:nvGrpSpPr>
          <p:cNvPr name="Group 3" id="3"/>
          <p:cNvGrpSpPr/>
          <p:nvPr/>
        </p:nvGrpSpPr>
        <p:grpSpPr>
          <a:xfrm rot="0">
            <a:off x="3307828" y="2901130"/>
            <a:ext cx="3597403" cy="13130362"/>
            <a:chOff x="0" y="0"/>
            <a:chExt cx="862412" cy="3147764"/>
          </a:xfrm>
        </p:grpSpPr>
        <p:sp>
          <p:nvSpPr>
            <p:cNvPr name="Freeform 4" id="4"/>
            <p:cNvSpPr/>
            <p:nvPr/>
          </p:nvSpPr>
          <p:spPr>
            <a:xfrm flipH="false" flipV="false" rot="0">
              <a:off x="0" y="0"/>
              <a:ext cx="862412" cy="3147764"/>
            </a:xfrm>
            <a:custGeom>
              <a:avLst/>
              <a:gdLst/>
              <a:ahLst/>
              <a:cxnLst/>
              <a:rect r="r" b="b" t="t" l="l"/>
              <a:pathLst>
                <a:path h="3147764" w="862412">
                  <a:moveTo>
                    <a:pt x="215209" y="0"/>
                  </a:moveTo>
                  <a:lnTo>
                    <a:pt x="647203" y="0"/>
                  </a:lnTo>
                  <a:cubicBezTo>
                    <a:pt x="704280" y="0"/>
                    <a:pt x="759019" y="22674"/>
                    <a:pt x="799378" y="63033"/>
                  </a:cubicBezTo>
                  <a:cubicBezTo>
                    <a:pt x="839738" y="103393"/>
                    <a:pt x="862412" y="158132"/>
                    <a:pt x="862412" y="215209"/>
                  </a:cubicBezTo>
                  <a:lnTo>
                    <a:pt x="862412" y="2932556"/>
                  </a:lnTo>
                  <a:cubicBezTo>
                    <a:pt x="862412" y="2989633"/>
                    <a:pt x="839738" y="3044372"/>
                    <a:pt x="799378" y="3084731"/>
                  </a:cubicBezTo>
                  <a:cubicBezTo>
                    <a:pt x="759019" y="3125091"/>
                    <a:pt x="704280" y="3147764"/>
                    <a:pt x="647203" y="3147764"/>
                  </a:cubicBezTo>
                  <a:lnTo>
                    <a:pt x="215209" y="3147764"/>
                  </a:lnTo>
                  <a:cubicBezTo>
                    <a:pt x="158132" y="3147764"/>
                    <a:pt x="103393" y="3125091"/>
                    <a:pt x="63033" y="3084731"/>
                  </a:cubicBezTo>
                  <a:cubicBezTo>
                    <a:pt x="22674" y="3044372"/>
                    <a:pt x="0" y="2989633"/>
                    <a:pt x="0" y="2932556"/>
                  </a:cubicBezTo>
                  <a:lnTo>
                    <a:pt x="0" y="215209"/>
                  </a:lnTo>
                  <a:cubicBezTo>
                    <a:pt x="0" y="158132"/>
                    <a:pt x="22674" y="103393"/>
                    <a:pt x="63033" y="63033"/>
                  </a:cubicBezTo>
                  <a:cubicBezTo>
                    <a:pt x="103393" y="22674"/>
                    <a:pt x="158132" y="0"/>
                    <a:pt x="215209" y="0"/>
                  </a:cubicBezTo>
                  <a:close/>
                </a:path>
              </a:pathLst>
            </a:custGeom>
            <a:solidFill>
              <a:srgbClr val="051D40"/>
            </a:solidFill>
            <a:ln cap="rnd">
              <a:noFill/>
              <a:prstDash val="solid"/>
              <a:round/>
            </a:ln>
          </p:spPr>
        </p:sp>
        <p:sp>
          <p:nvSpPr>
            <p:cNvPr name="TextBox 5" id="5"/>
            <p:cNvSpPr txBox="true"/>
            <p:nvPr/>
          </p:nvSpPr>
          <p:spPr>
            <a:xfrm>
              <a:off x="0" y="-47625"/>
              <a:ext cx="862412" cy="3195389"/>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6" id="6"/>
          <p:cNvGrpSpPr>
            <a:grpSpLocks noChangeAspect="true"/>
          </p:cNvGrpSpPr>
          <p:nvPr/>
        </p:nvGrpSpPr>
        <p:grpSpPr>
          <a:xfrm rot="-260661">
            <a:off x="3509028" y="3329053"/>
            <a:ext cx="3095834" cy="3083741"/>
            <a:chOff x="0" y="0"/>
            <a:chExt cx="6502400" cy="6477000"/>
          </a:xfrm>
        </p:grpSpPr>
        <p:sp>
          <p:nvSpPr>
            <p:cNvPr name="Freeform 7" id="7"/>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3"/>
              <a:stretch>
                <a:fillRect l="-65709" t="-9599" r="-29007" b="-91260"/>
              </a:stretch>
            </a:blipFill>
          </p:spPr>
        </p:sp>
        <p:sp>
          <p:nvSpPr>
            <p:cNvPr name="Freeform 8" id="8"/>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7E3B2"/>
            </a:solidFill>
          </p:spPr>
        </p:sp>
      </p:grpSp>
      <p:grpSp>
        <p:nvGrpSpPr>
          <p:cNvPr name="Group 9" id="9"/>
          <p:cNvGrpSpPr/>
          <p:nvPr/>
        </p:nvGrpSpPr>
        <p:grpSpPr>
          <a:xfrm rot="0">
            <a:off x="7338792" y="2901130"/>
            <a:ext cx="3597403" cy="13130362"/>
            <a:chOff x="0" y="0"/>
            <a:chExt cx="862412" cy="3147764"/>
          </a:xfrm>
        </p:grpSpPr>
        <p:sp>
          <p:nvSpPr>
            <p:cNvPr name="Freeform 10" id="10"/>
            <p:cNvSpPr/>
            <p:nvPr/>
          </p:nvSpPr>
          <p:spPr>
            <a:xfrm flipH="false" flipV="false" rot="0">
              <a:off x="0" y="0"/>
              <a:ext cx="862412" cy="3147764"/>
            </a:xfrm>
            <a:custGeom>
              <a:avLst/>
              <a:gdLst/>
              <a:ahLst/>
              <a:cxnLst/>
              <a:rect r="r" b="b" t="t" l="l"/>
              <a:pathLst>
                <a:path h="3147764" w="862412">
                  <a:moveTo>
                    <a:pt x="215209" y="0"/>
                  </a:moveTo>
                  <a:lnTo>
                    <a:pt x="647203" y="0"/>
                  </a:lnTo>
                  <a:cubicBezTo>
                    <a:pt x="704280" y="0"/>
                    <a:pt x="759019" y="22674"/>
                    <a:pt x="799378" y="63033"/>
                  </a:cubicBezTo>
                  <a:cubicBezTo>
                    <a:pt x="839738" y="103393"/>
                    <a:pt x="862412" y="158132"/>
                    <a:pt x="862412" y="215209"/>
                  </a:cubicBezTo>
                  <a:lnTo>
                    <a:pt x="862412" y="2932556"/>
                  </a:lnTo>
                  <a:cubicBezTo>
                    <a:pt x="862412" y="2989633"/>
                    <a:pt x="839738" y="3044372"/>
                    <a:pt x="799378" y="3084731"/>
                  </a:cubicBezTo>
                  <a:cubicBezTo>
                    <a:pt x="759019" y="3125091"/>
                    <a:pt x="704280" y="3147764"/>
                    <a:pt x="647203" y="3147764"/>
                  </a:cubicBezTo>
                  <a:lnTo>
                    <a:pt x="215209" y="3147764"/>
                  </a:lnTo>
                  <a:cubicBezTo>
                    <a:pt x="158132" y="3147764"/>
                    <a:pt x="103393" y="3125091"/>
                    <a:pt x="63033" y="3084731"/>
                  </a:cubicBezTo>
                  <a:cubicBezTo>
                    <a:pt x="22674" y="3044372"/>
                    <a:pt x="0" y="2989633"/>
                    <a:pt x="0" y="2932556"/>
                  </a:cubicBezTo>
                  <a:lnTo>
                    <a:pt x="0" y="215209"/>
                  </a:lnTo>
                  <a:cubicBezTo>
                    <a:pt x="0" y="158132"/>
                    <a:pt x="22674" y="103393"/>
                    <a:pt x="63033" y="63033"/>
                  </a:cubicBezTo>
                  <a:cubicBezTo>
                    <a:pt x="103393" y="22674"/>
                    <a:pt x="158132" y="0"/>
                    <a:pt x="215209" y="0"/>
                  </a:cubicBezTo>
                  <a:close/>
                </a:path>
              </a:pathLst>
            </a:custGeom>
            <a:solidFill>
              <a:srgbClr val="051D40"/>
            </a:solidFill>
            <a:ln cap="rnd">
              <a:noFill/>
              <a:prstDash val="solid"/>
              <a:round/>
            </a:ln>
          </p:spPr>
        </p:sp>
        <p:sp>
          <p:nvSpPr>
            <p:cNvPr name="TextBox 11" id="11"/>
            <p:cNvSpPr txBox="true"/>
            <p:nvPr/>
          </p:nvSpPr>
          <p:spPr>
            <a:xfrm>
              <a:off x="0" y="-47625"/>
              <a:ext cx="862412" cy="3195389"/>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12" id="12"/>
          <p:cNvGrpSpPr/>
          <p:nvPr/>
        </p:nvGrpSpPr>
        <p:grpSpPr>
          <a:xfrm rot="0">
            <a:off x="11382769" y="2901130"/>
            <a:ext cx="3597403" cy="13130362"/>
            <a:chOff x="0" y="0"/>
            <a:chExt cx="862412" cy="3147764"/>
          </a:xfrm>
        </p:grpSpPr>
        <p:sp>
          <p:nvSpPr>
            <p:cNvPr name="Freeform 13" id="13"/>
            <p:cNvSpPr/>
            <p:nvPr/>
          </p:nvSpPr>
          <p:spPr>
            <a:xfrm flipH="false" flipV="false" rot="0">
              <a:off x="0" y="0"/>
              <a:ext cx="862412" cy="3147764"/>
            </a:xfrm>
            <a:custGeom>
              <a:avLst/>
              <a:gdLst/>
              <a:ahLst/>
              <a:cxnLst/>
              <a:rect r="r" b="b" t="t" l="l"/>
              <a:pathLst>
                <a:path h="3147764" w="862412">
                  <a:moveTo>
                    <a:pt x="215209" y="0"/>
                  </a:moveTo>
                  <a:lnTo>
                    <a:pt x="647203" y="0"/>
                  </a:lnTo>
                  <a:cubicBezTo>
                    <a:pt x="704280" y="0"/>
                    <a:pt x="759019" y="22674"/>
                    <a:pt x="799378" y="63033"/>
                  </a:cubicBezTo>
                  <a:cubicBezTo>
                    <a:pt x="839738" y="103393"/>
                    <a:pt x="862412" y="158132"/>
                    <a:pt x="862412" y="215209"/>
                  </a:cubicBezTo>
                  <a:lnTo>
                    <a:pt x="862412" y="2932556"/>
                  </a:lnTo>
                  <a:cubicBezTo>
                    <a:pt x="862412" y="2989633"/>
                    <a:pt x="839738" y="3044372"/>
                    <a:pt x="799378" y="3084731"/>
                  </a:cubicBezTo>
                  <a:cubicBezTo>
                    <a:pt x="759019" y="3125091"/>
                    <a:pt x="704280" y="3147764"/>
                    <a:pt x="647203" y="3147764"/>
                  </a:cubicBezTo>
                  <a:lnTo>
                    <a:pt x="215209" y="3147764"/>
                  </a:lnTo>
                  <a:cubicBezTo>
                    <a:pt x="158132" y="3147764"/>
                    <a:pt x="103393" y="3125091"/>
                    <a:pt x="63033" y="3084731"/>
                  </a:cubicBezTo>
                  <a:cubicBezTo>
                    <a:pt x="22674" y="3044372"/>
                    <a:pt x="0" y="2989633"/>
                    <a:pt x="0" y="2932556"/>
                  </a:cubicBezTo>
                  <a:lnTo>
                    <a:pt x="0" y="215209"/>
                  </a:lnTo>
                  <a:cubicBezTo>
                    <a:pt x="0" y="158132"/>
                    <a:pt x="22674" y="103393"/>
                    <a:pt x="63033" y="63033"/>
                  </a:cubicBezTo>
                  <a:cubicBezTo>
                    <a:pt x="103393" y="22674"/>
                    <a:pt x="158132" y="0"/>
                    <a:pt x="215209" y="0"/>
                  </a:cubicBezTo>
                  <a:close/>
                </a:path>
              </a:pathLst>
            </a:custGeom>
            <a:solidFill>
              <a:srgbClr val="051D40"/>
            </a:solidFill>
            <a:ln cap="rnd">
              <a:noFill/>
              <a:prstDash val="solid"/>
              <a:round/>
            </a:ln>
          </p:spPr>
        </p:sp>
        <p:sp>
          <p:nvSpPr>
            <p:cNvPr name="TextBox 14" id="14"/>
            <p:cNvSpPr txBox="true"/>
            <p:nvPr/>
          </p:nvSpPr>
          <p:spPr>
            <a:xfrm>
              <a:off x="0" y="-47625"/>
              <a:ext cx="862412" cy="3195389"/>
            </a:xfrm>
            <a:prstGeom prst="rect">
              <a:avLst/>
            </a:prstGeom>
          </p:spPr>
          <p:txBody>
            <a:bodyPr anchor="ctr" rtlCol="false" tIns="50800" lIns="50800" bIns="50800" rIns="50800"/>
            <a:lstStyle/>
            <a:p>
              <a:pPr algn="ctr" marL="0" indent="0" lvl="0">
                <a:lnSpc>
                  <a:spcPts val="3360"/>
                </a:lnSpc>
                <a:spcBef>
                  <a:spcPct val="0"/>
                </a:spcBef>
              </a:pPr>
            </a:p>
          </p:txBody>
        </p:sp>
      </p:grpSp>
      <p:grpSp>
        <p:nvGrpSpPr>
          <p:cNvPr name="Group 15" id="15"/>
          <p:cNvGrpSpPr>
            <a:grpSpLocks noChangeAspect="true"/>
          </p:cNvGrpSpPr>
          <p:nvPr/>
        </p:nvGrpSpPr>
        <p:grpSpPr>
          <a:xfrm rot="0">
            <a:off x="11596982" y="3329053"/>
            <a:ext cx="3095834" cy="3083741"/>
            <a:chOff x="0" y="0"/>
            <a:chExt cx="6502400" cy="6477000"/>
          </a:xfrm>
        </p:grpSpPr>
        <p:sp>
          <p:nvSpPr>
            <p:cNvPr name="Freeform 16" id="16"/>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a:stretch>
                <a:fillRect l="-7868" t="-7685" r="223" b="-16059"/>
              </a:stretch>
            </a:blipFill>
          </p:spPr>
        </p:sp>
        <p:sp>
          <p:nvSpPr>
            <p:cNvPr name="Freeform 17" id="17"/>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7E3B2"/>
            </a:solidFill>
          </p:spPr>
        </p:sp>
      </p:grpSp>
      <p:grpSp>
        <p:nvGrpSpPr>
          <p:cNvPr name="Group 18" id="18"/>
          <p:cNvGrpSpPr/>
          <p:nvPr/>
        </p:nvGrpSpPr>
        <p:grpSpPr>
          <a:xfrm rot="0">
            <a:off x="17259300" y="2066886"/>
            <a:ext cx="5754080" cy="8220114"/>
            <a:chOff x="0" y="0"/>
            <a:chExt cx="4445000" cy="6350000"/>
          </a:xfrm>
        </p:grpSpPr>
        <p:sp>
          <p:nvSpPr>
            <p:cNvPr name="Freeform 19" id="19"/>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5"/>
              <a:stretch>
                <a:fillRect l="-201730" t="0" r="-201730" b="0"/>
              </a:stretch>
            </a:blipFill>
          </p:spPr>
        </p:sp>
      </p:grpSp>
      <p:grpSp>
        <p:nvGrpSpPr>
          <p:cNvPr name="Group 20" id="20"/>
          <p:cNvGrpSpPr/>
          <p:nvPr/>
        </p:nvGrpSpPr>
        <p:grpSpPr>
          <a:xfrm rot="-10800000">
            <a:off x="-4722727" y="267514"/>
            <a:ext cx="5754080" cy="8220114"/>
            <a:chOff x="0" y="0"/>
            <a:chExt cx="4445000" cy="6350000"/>
          </a:xfrm>
        </p:grpSpPr>
        <p:sp>
          <p:nvSpPr>
            <p:cNvPr name="Freeform 21" id="21"/>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5"/>
              <a:stretch>
                <a:fillRect l="-201730" t="0" r="-201730" b="0"/>
              </a:stretch>
            </a:blipFill>
          </p:spPr>
        </p:sp>
      </p:grpSp>
      <p:sp>
        <p:nvSpPr>
          <p:cNvPr name="TextBox 22" id="22"/>
          <p:cNvSpPr txBox="true"/>
          <p:nvPr/>
        </p:nvSpPr>
        <p:spPr>
          <a:xfrm rot="0">
            <a:off x="5716827" y="1472447"/>
            <a:ext cx="6854345" cy="828675"/>
          </a:xfrm>
          <a:prstGeom prst="rect">
            <a:avLst/>
          </a:prstGeom>
        </p:spPr>
        <p:txBody>
          <a:bodyPr anchor="t" rtlCol="false" tIns="0" lIns="0" bIns="0" rIns="0">
            <a:spAutoFit/>
          </a:bodyPr>
          <a:lstStyle/>
          <a:p>
            <a:pPr algn="ctr" marL="0" indent="0" lvl="0">
              <a:lnSpc>
                <a:spcPts val="6451"/>
              </a:lnSpc>
              <a:spcBef>
                <a:spcPct val="0"/>
              </a:spcBef>
            </a:pPr>
            <a:r>
              <a:rPr lang="en-US" b="true" sz="5376">
                <a:solidFill>
                  <a:srgbClr val="051D40"/>
                </a:solidFill>
                <a:latin typeface="Almarai Bold"/>
                <a:ea typeface="Almarai Bold"/>
                <a:cs typeface="Almarai Bold"/>
                <a:sym typeface="Almarai Bold"/>
              </a:rPr>
              <a:t>OUR TEAM</a:t>
            </a:r>
          </a:p>
        </p:txBody>
      </p:sp>
      <p:grpSp>
        <p:nvGrpSpPr>
          <p:cNvPr name="Group 23" id="23"/>
          <p:cNvGrpSpPr/>
          <p:nvPr/>
        </p:nvGrpSpPr>
        <p:grpSpPr>
          <a:xfrm rot="5400000">
            <a:off x="5747062" y="1279135"/>
            <a:ext cx="1224824" cy="1224824"/>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126211" t="0" r="-126211" b="0"/>
              </a:stretch>
            </a:blipFill>
          </p:spPr>
        </p:sp>
      </p:grpSp>
      <p:grpSp>
        <p:nvGrpSpPr>
          <p:cNvPr name="Group 25" id="25"/>
          <p:cNvGrpSpPr>
            <a:grpSpLocks noChangeAspect="true"/>
          </p:cNvGrpSpPr>
          <p:nvPr/>
        </p:nvGrpSpPr>
        <p:grpSpPr>
          <a:xfrm rot="0">
            <a:off x="7596083" y="3329053"/>
            <a:ext cx="3095834" cy="3083741"/>
            <a:chOff x="0" y="0"/>
            <a:chExt cx="6502400" cy="6477000"/>
          </a:xfrm>
        </p:grpSpPr>
        <p:sp>
          <p:nvSpPr>
            <p:cNvPr name="Freeform 26" id="26"/>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223" t="-22644" r="223" b="-27448"/>
              </a:stretch>
            </a:blipFill>
          </p:spPr>
        </p:sp>
        <p:sp>
          <p:nvSpPr>
            <p:cNvPr name="Freeform 27" id="27"/>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17E3B2"/>
            </a:solidFill>
          </p:spPr>
        </p:sp>
      </p:grpSp>
      <p:sp>
        <p:nvSpPr>
          <p:cNvPr name="TextBox 28" id="28"/>
          <p:cNvSpPr txBox="true"/>
          <p:nvPr/>
        </p:nvSpPr>
        <p:spPr>
          <a:xfrm rot="0">
            <a:off x="11596982" y="6781173"/>
            <a:ext cx="3383190" cy="1552575"/>
          </a:xfrm>
          <a:prstGeom prst="rect">
            <a:avLst/>
          </a:prstGeom>
        </p:spPr>
        <p:txBody>
          <a:bodyPr anchor="t" rtlCol="false" tIns="0" lIns="0" bIns="0" rIns="0">
            <a:spAutoFit/>
          </a:bodyPr>
          <a:lstStyle/>
          <a:p>
            <a:pPr algn="ctr">
              <a:lnSpc>
                <a:spcPts val="4118"/>
              </a:lnSpc>
            </a:pPr>
            <a:r>
              <a:rPr lang="en-US" b="true" sz="3432" spc="171">
                <a:solidFill>
                  <a:srgbClr val="FFFBFB"/>
                </a:solidFill>
                <a:latin typeface="Almarai Bold"/>
                <a:ea typeface="Almarai Bold"/>
                <a:cs typeface="Almarai Bold"/>
                <a:sym typeface="Almarai Bold"/>
              </a:rPr>
              <a:t>MAHMOUD ABD ELKHALEQ</a:t>
            </a:r>
          </a:p>
        </p:txBody>
      </p:sp>
      <p:sp>
        <p:nvSpPr>
          <p:cNvPr name="TextBox 29" id="29"/>
          <p:cNvSpPr txBox="true"/>
          <p:nvPr/>
        </p:nvSpPr>
        <p:spPr>
          <a:xfrm rot="0">
            <a:off x="11888695" y="9210878"/>
            <a:ext cx="2891776" cy="380350"/>
          </a:xfrm>
          <a:prstGeom prst="rect">
            <a:avLst/>
          </a:prstGeom>
        </p:spPr>
        <p:txBody>
          <a:bodyPr anchor="t" rtlCol="false" tIns="0" lIns="0" bIns="0" rIns="0">
            <a:spAutoFit/>
          </a:bodyPr>
          <a:lstStyle/>
          <a:p>
            <a:pPr algn="ctr">
              <a:lnSpc>
                <a:spcPts val="2818"/>
              </a:lnSpc>
            </a:pPr>
            <a:r>
              <a:rPr lang="en-US" b="true" sz="2349" spc="117">
                <a:solidFill>
                  <a:srgbClr val="17E3B2"/>
                </a:solidFill>
                <a:latin typeface="Almarai Bold"/>
                <a:ea typeface="Almarai Bold"/>
                <a:cs typeface="Almarai Bold"/>
                <a:sym typeface="Almarai Bold"/>
              </a:rPr>
              <a:t>Data Visualization</a:t>
            </a:r>
          </a:p>
        </p:txBody>
      </p:sp>
      <p:sp>
        <p:nvSpPr>
          <p:cNvPr name="TextBox 30" id="30"/>
          <p:cNvSpPr txBox="true"/>
          <p:nvPr/>
        </p:nvSpPr>
        <p:spPr>
          <a:xfrm rot="0">
            <a:off x="5631351" y="1421987"/>
            <a:ext cx="1456246" cy="858610"/>
          </a:xfrm>
          <a:prstGeom prst="rect">
            <a:avLst/>
          </a:prstGeom>
        </p:spPr>
        <p:txBody>
          <a:bodyPr anchor="t" rtlCol="false" tIns="0" lIns="0" bIns="0" rIns="0">
            <a:spAutoFit/>
          </a:bodyPr>
          <a:lstStyle/>
          <a:p>
            <a:pPr algn="ctr">
              <a:lnSpc>
                <a:spcPts val="6817"/>
              </a:lnSpc>
            </a:pPr>
            <a:r>
              <a:rPr lang="en-US" sz="4940" b="true">
                <a:solidFill>
                  <a:srgbClr val="051D40"/>
                </a:solidFill>
                <a:latin typeface="Almarai Bold"/>
                <a:ea typeface="Almarai Bold"/>
                <a:cs typeface="Almarai Bold"/>
                <a:sym typeface="Almarai Bold"/>
              </a:rPr>
              <a:t>07</a:t>
            </a:r>
          </a:p>
        </p:txBody>
      </p:sp>
      <p:sp>
        <p:nvSpPr>
          <p:cNvPr name="TextBox 31" id="31"/>
          <p:cNvSpPr txBox="true"/>
          <p:nvPr/>
        </p:nvSpPr>
        <p:spPr>
          <a:xfrm rot="0">
            <a:off x="11755096" y="8695698"/>
            <a:ext cx="1135732" cy="380350"/>
          </a:xfrm>
          <a:prstGeom prst="rect">
            <a:avLst/>
          </a:prstGeom>
        </p:spPr>
        <p:txBody>
          <a:bodyPr anchor="t" rtlCol="false" tIns="0" lIns="0" bIns="0" rIns="0">
            <a:spAutoFit/>
          </a:bodyPr>
          <a:lstStyle/>
          <a:p>
            <a:pPr algn="ctr">
              <a:lnSpc>
                <a:spcPts val="2818"/>
              </a:lnSpc>
            </a:pPr>
            <a:r>
              <a:rPr lang="en-US" b="true" sz="2349" spc="117">
                <a:solidFill>
                  <a:srgbClr val="FFFFFF"/>
                </a:solidFill>
                <a:latin typeface="Almarai Bold"/>
                <a:ea typeface="Almarai Bold"/>
                <a:cs typeface="Almarai Bold"/>
                <a:sym typeface="Almarai Bold"/>
              </a:rPr>
              <a:t>Role</a:t>
            </a:r>
          </a:p>
        </p:txBody>
      </p:sp>
      <p:sp>
        <p:nvSpPr>
          <p:cNvPr name="TextBox 32" id="32"/>
          <p:cNvSpPr txBox="true"/>
          <p:nvPr/>
        </p:nvSpPr>
        <p:spPr>
          <a:xfrm rot="0">
            <a:off x="3776333" y="6781173"/>
            <a:ext cx="2660393" cy="1038225"/>
          </a:xfrm>
          <a:prstGeom prst="rect">
            <a:avLst/>
          </a:prstGeom>
        </p:spPr>
        <p:txBody>
          <a:bodyPr anchor="t" rtlCol="false" tIns="0" lIns="0" bIns="0" rIns="0">
            <a:spAutoFit/>
          </a:bodyPr>
          <a:lstStyle/>
          <a:p>
            <a:pPr algn="ctr">
              <a:lnSpc>
                <a:spcPts val="4118"/>
              </a:lnSpc>
            </a:pPr>
            <a:r>
              <a:rPr lang="en-US" b="true" sz="3432" spc="171">
                <a:solidFill>
                  <a:srgbClr val="FFFBFB"/>
                </a:solidFill>
                <a:latin typeface="Almarai Bold"/>
                <a:ea typeface="Almarai Bold"/>
                <a:cs typeface="Almarai Bold"/>
                <a:sym typeface="Almarai Bold"/>
              </a:rPr>
              <a:t>MOHAMED ESSAM</a:t>
            </a:r>
          </a:p>
        </p:txBody>
      </p:sp>
      <p:sp>
        <p:nvSpPr>
          <p:cNvPr name="TextBox 33" id="33"/>
          <p:cNvSpPr txBox="true"/>
          <p:nvPr/>
        </p:nvSpPr>
        <p:spPr>
          <a:xfrm rot="0">
            <a:off x="7770726" y="6781173"/>
            <a:ext cx="2660393" cy="1038225"/>
          </a:xfrm>
          <a:prstGeom prst="rect">
            <a:avLst/>
          </a:prstGeom>
        </p:spPr>
        <p:txBody>
          <a:bodyPr anchor="t" rtlCol="false" tIns="0" lIns="0" bIns="0" rIns="0">
            <a:spAutoFit/>
          </a:bodyPr>
          <a:lstStyle/>
          <a:p>
            <a:pPr algn="ctr">
              <a:lnSpc>
                <a:spcPts val="4118"/>
              </a:lnSpc>
            </a:pPr>
            <a:r>
              <a:rPr lang="en-US" b="true" sz="3432" spc="171">
                <a:solidFill>
                  <a:srgbClr val="FFFBFB"/>
                </a:solidFill>
                <a:latin typeface="Almarai Bold"/>
                <a:ea typeface="Almarai Bold"/>
                <a:cs typeface="Almarai Bold"/>
                <a:sym typeface="Almarai Bold"/>
              </a:rPr>
              <a:t>MAHMOUD ERAQI</a:t>
            </a:r>
          </a:p>
        </p:txBody>
      </p:sp>
      <p:sp>
        <p:nvSpPr>
          <p:cNvPr name="TextBox 34" id="34"/>
          <p:cNvSpPr txBox="true"/>
          <p:nvPr/>
        </p:nvSpPr>
        <p:spPr>
          <a:xfrm rot="0">
            <a:off x="7861127" y="8695698"/>
            <a:ext cx="1135732" cy="380350"/>
          </a:xfrm>
          <a:prstGeom prst="rect">
            <a:avLst/>
          </a:prstGeom>
        </p:spPr>
        <p:txBody>
          <a:bodyPr anchor="t" rtlCol="false" tIns="0" lIns="0" bIns="0" rIns="0">
            <a:spAutoFit/>
          </a:bodyPr>
          <a:lstStyle/>
          <a:p>
            <a:pPr algn="ctr">
              <a:lnSpc>
                <a:spcPts val="2818"/>
              </a:lnSpc>
            </a:pPr>
            <a:r>
              <a:rPr lang="en-US" b="true" sz="2349" spc="117">
                <a:solidFill>
                  <a:srgbClr val="FFFFFF"/>
                </a:solidFill>
                <a:latin typeface="Almarai Bold"/>
                <a:ea typeface="Almarai Bold"/>
                <a:cs typeface="Almarai Bold"/>
                <a:sym typeface="Almarai Bold"/>
              </a:rPr>
              <a:t>Role</a:t>
            </a:r>
          </a:p>
        </p:txBody>
      </p:sp>
      <p:sp>
        <p:nvSpPr>
          <p:cNvPr name="TextBox 35" id="35"/>
          <p:cNvSpPr txBox="true"/>
          <p:nvPr/>
        </p:nvSpPr>
        <p:spPr>
          <a:xfrm rot="0">
            <a:off x="3776333" y="8695698"/>
            <a:ext cx="1135732" cy="380350"/>
          </a:xfrm>
          <a:prstGeom prst="rect">
            <a:avLst/>
          </a:prstGeom>
        </p:spPr>
        <p:txBody>
          <a:bodyPr anchor="t" rtlCol="false" tIns="0" lIns="0" bIns="0" rIns="0">
            <a:spAutoFit/>
          </a:bodyPr>
          <a:lstStyle/>
          <a:p>
            <a:pPr algn="ctr">
              <a:lnSpc>
                <a:spcPts val="2818"/>
              </a:lnSpc>
            </a:pPr>
            <a:r>
              <a:rPr lang="en-US" b="true" sz="2349" spc="117">
                <a:solidFill>
                  <a:srgbClr val="FFFFFF"/>
                </a:solidFill>
                <a:latin typeface="Almarai Bold"/>
                <a:ea typeface="Almarai Bold"/>
                <a:cs typeface="Almarai Bold"/>
                <a:sym typeface="Almarai Bold"/>
              </a:rPr>
              <a:t>Role</a:t>
            </a:r>
          </a:p>
        </p:txBody>
      </p:sp>
      <p:sp>
        <p:nvSpPr>
          <p:cNvPr name="TextBox 36" id="36"/>
          <p:cNvSpPr txBox="true"/>
          <p:nvPr/>
        </p:nvSpPr>
        <p:spPr>
          <a:xfrm rot="0">
            <a:off x="7798051" y="9210878"/>
            <a:ext cx="2633068" cy="380350"/>
          </a:xfrm>
          <a:prstGeom prst="rect">
            <a:avLst/>
          </a:prstGeom>
        </p:spPr>
        <p:txBody>
          <a:bodyPr anchor="t" rtlCol="false" tIns="0" lIns="0" bIns="0" rIns="0">
            <a:spAutoFit/>
          </a:bodyPr>
          <a:lstStyle/>
          <a:p>
            <a:pPr algn="ctr">
              <a:lnSpc>
                <a:spcPts val="2818"/>
              </a:lnSpc>
            </a:pPr>
            <a:r>
              <a:rPr lang="en-US" b="true" sz="2349" spc="117">
                <a:solidFill>
                  <a:srgbClr val="17E3B2"/>
                </a:solidFill>
                <a:latin typeface="Almarai Bold"/>
                <a:ea typeface="Almarai Bold"/>
                <a:cs typeface="Almarai Bold"/>
                <a:sym typeface="Almarai Bold"/>
              </a:rPr>
              <a:t>Data Analysis</a:t>
            </a:r>
          </a:p>
        </p:txBody>
      </p:sp>
      <p:sp>
        <p:nvSpPr>
          <p:cNvPr name="TextBox 37" id="37"/>
          <p:cNvSpPr txBox="true"/>
          <p:nvPr/>
        </p:nvSpPr>
        <p:spPr>
          <a:xfrm rot="0">
            <a:off x="3838949" y="9210878"/>
            <a:ext cx="2633068" cy="380350"/>
          </a:xfrm>
          <a:prstGeom prst="rect">
            <a:avLst/>
          </a:prstGeom>
        </p:spPr>
        <p:txBody>
          <a:bodyPr anchor="t" rtlCol="false" tIns="0" lIns="0" bIns="0" rIns="0">
            <a:spAutoFit/>
          </a:bodyPr>
          <a:lstStyle/>
          <a:p>
            <a:pPr algn="ctr">
              <a:lnSpc>
                <a:spcPts val="2818"/>
              </a:lnSpc>
            </a:pPr>
            <a:r>
              <a:rPr lang="en-US" b="true" sz="2349" spc="117">
                <a:solidFill>
                  <a:srgbClr val="17E3B2"/>
                </a:solidFill>
                <a:latin typeface="Almarai Bold"/>
                <a:ea typeface="Almarai Bold"/>
                <a:cs typeface="Almarai Bold"/>
                <a:sym typeface="Almarai Bold"/>
              </a:rPr>
              <a:t>Data Wrangling</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9690195" y="3049848"/>
            <a:ext cx="7569105" cy="7868257"/>
            <a:chOff x="0" y="0"/>
            <a:chExt cx="6108573" cy="6350000"/>
          </a:xfrm>
        </p:grpSpPr>
        <p:sp>
          <p:nvSpPr>
            <p:cNvPr name="Freeform 3" id="3"/>
            <p:cNvSpPr/>
            <p:nvPr/>
          </p:nvSpPr>
          <p:spPr>
            <a:xfrm flipH="false" flipV="false" rot="0">
              <a:off x="0" y="0"/>
              <a:ext cx="6108573" cy="6350000"/>
            </a:xfrm>
            <a:custGeom>
              <a:avLst/>
              <a:gdLst/>
              <a:ahLst/>
              <a:cxnLst/>
              <a:rect r="r" b="b" t="t" l="l"/>
              <a:pathLst>
                <a:path h="6350000" w="6108573">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133175" t="0" r="-133175" b="0"/>
              </a:stretch>
            </a:blipFill>
          </p:spPr>
        </p:sp>
      </p:grpSp>
      <p:grpSp>
        <p:nvGrpSpPr>
          <p:cNvPr name="Group 4" id="4"/>
          <p:cNvGrpSpPr>
            <a:grpSpLocks noChangeAspect="true"/>
          </p:cNvGrpSpPr>
          <p:nvPr/>
        </p:nvGrpSpPr>
        <p:grpSpPr>
          <a:xfrm rot="0">
            <a:off x="9690195" y="736179"/>
            <a:ext cx="7569105" cy="7868257"/>
            <a:chOff x="0" y="0"/>
            <a:chExt cx="6108573" cy="6350000"/>
          </a:xfrm>
        </p:grpSpPr>
        <p:sp>
          <p:nvSpPr>
            <p:cNvPr name="Freeform 5" id="5"/>
            <p:cNvSpPr/>
            <p:nvPr/>
          </p:nvSpPr>
          <p:spPr>
            <a:xfrm flipH="false" flipV="false" rot="0">
              <a:off x="0" y="0"/>
              <a:ext cx="6108573" cy="6350000"/>
            </a:xfrm>
            <a:custGeom>
              <a:avLst/>
              <a:gdLst/>
              <a:ahLst/>
              <a:cxnLst/>
              <a:rect r="r" b="b" t="t" l="l"/>
              <a:pathLst>
                <a:path h="6350000" w="6108573">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133175" t="0" r="-133175" b="0"/>
              </a:stretch>
            </a:blipFill>
          </p:spPr>
        </p:sp>
      </p:grpSp>
      <p:sp>
        <p:nvSpPr>
          <p:cNvPr name="TextBox 6" id="6"/>
          <p:cNvSpPr txBox="true"/>
          <p:nvPr/>
        </p:nvSpPr>
        <p:spPr>
          <a:xfrm rot="0">
            <a:off x="1801095" y="3729112"/>
            <a:ext cx="5735021" cy="1185439"/>
          </a:xfrm>
          <a:prstGeom prst="rect">
            <a:avLst/>
          </a:prstGeom>
        </p:spPr>
        <p:txBody>
          <a:bodyPr anchor="t" rtlCol="false" tIns="0" lIns="0" bIns="0" rIns="0">
            <a:spAutoFit/>
          </a:bodyPr>
          <a:lstStyle/>
          <a:p>
            <a:pPr algn="l" marL="0" indent="0" lvl="0">
              <a:lnSpc>
                <a:spcPts val="9623"/>
              </a:lnSpc>
            </a:pPr>
            <a:r>
              <a:rPr lang="en-US" b="true" sz="6873" spc="419">
                <a:solidFill>
                  <a:srgbClr val="17E3B2"/>
                </a:solidFill>
                <a:latin typeface="Almarai Bold"/>
                <a:ea typeface="Almarai Bold"/>
                <a:cs typeface="Almarai Bold"/>
                <a:sym typeface="Almarai Bold"/>
              </a:rPr>
              <a:t>THANK YOU</a:t>
            </a:r>
          </a:p>
        </p:txBody>
      </p:sp>
      <p:grpSp>
        <p:nvGrpSpPr>
          <p:cNvPr name="Group 7" id="7"/>
          <p:cNvGrpSpPr>
            <a:grpSpLocks noChangeAspect="true"/>
          </p:cNvGrpSpPr>
          <p:nvPr/>
        </p:nvGrpSpPr>
        <p:grpSpPr>
          <a:xfrm rot="0">
            <a:off x="9690195" y="-62141"/>
            <a:ext cx="7569105" cy="7868257"/>
            <a:chOff x="0" y="0"/>
            <a:chExt cx="6108573" cy="6350000"/>
          </a:xfrm>
        </p:grpSpPr>
        <p:sp>
          <p:nvSpPr>
            <p:cNvPr name="Freeform 8" id="8"/>
            <p:cNvSpPr/>
            <p:nvPr/>
          </p:nvSpPr>
          <p:spPr>
            <a:xfrm flipH="false" flipV="false" rot="0">
              <a:off x="0" y="0"/>
              <a:ext cx="6108573" cy="6350000"/>
            </a:xfrm>
            <a:custGeom>
              <a:avLst/>
              <a:gdLst/>
              <a:ahLst/>
              <a:cxnLst/>
              <a:rect r="r" b="b" t="t" l="l"/>
              <a:pathLst>
                <a:path h="6350000" w="6108573">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3"/>
              <a:stretch>
                <a:fillRect l="-28012" t="0" r="-28012" b="0"/>
              </a:stretch>
            </a:blipFill>
          </p:spPr>
        </p:sp>
      </p:grpSp>
      <p:grpSp>
        <p:nvGrpSpPr>
          <p:cNvPr name="Group 9" id="9"/>
          <p:cNvGrpSpPr>
            <a:grpSpLocks noChangeAspect="true"/>
          </p:cNvGrpSpPr>
          <p:nvPr/>
        </p:nvGrpSpPr>
        <p:grpSpPr>
          <a:xfrm rot="0">
            <a:off x="9690195" y="1390043"/>
            <a:ext cx="7569105" cy="7868257"/>
            <a:chOff x="0" y="0"/>
            <a:chExt cx="6108573" cy="6350000"/>
          </a:xfrm>
        </p:grpSpPr>
        <p:sp>
          <p:nvSpPr>
            <p:cNvPr name="Freeform 10" id="10"/>
            <p:cNvSpPr/>
            <p:nvPr/>
          </p:nvSpPr>
          <p:spPr>
            <a:xfrm flipH="false" flipV="false" rot="0">
              <a:off x="0" y="0"/>
              <a:ext cx="6108573" cy="6350000"/>
            </a:xfrm>
            <a:custGeom>
              <a:avLst/>
              <a:gdLst/>
              <a:ahLst/>
              <a:cxnLst/>
              <a:rect r="r" b="b" t="t" l="l"/>
              <a:pathLst>
                <a:path h="6350000" w="6108573">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133175" t="0" r="-133175" b="0"/>
              </a:stretch>
            </a:blipFill>
          </p:spPr>
        </p:sp>
      </p:grpSp>
      <p:sp>
        <p:nvSpPr>
          <p:cNvPr name="Freeform 11" id="11"/>
          <p:cNvSpPr/>
          <p:nvPr/>
        </p:nvSpPr>
        <p:spPr>
          <a:xfrm flipH="false" flipV="false" rot="0">
            <a:off x="11278927" y="1229204"/>
            <a:ext cx="4391640" cy="4391640"/>
          </a:xfrm>
          <a:custGeom>
            <a:avLst/>
            <a:gdLst/>
            <a:ahLst/>
            <a:cxnLst/>
            <a:rect r="r" b="b" t="t" l="l"/>
            <a:pathLst>
              <a:path h="4391640" w="4391640">
                <a:moveTo>
                  <a:pt x="0" y="0"/>
                </a:moveTo>
                <a:lnTo>
                  <a:pt x="4391640" y="0"/>
                </a:lnTo>
                <a:lnTo>
                  <a:pt x="4391640" y="4391640"/>
                </a:lnTo>
                <a:lnTo>
                  <a:pt x="0" y="43916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5004370" y="3120306"/>
            <a:ext cx="1867358" cy="186735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sp>
        <p:nvSpPr>
          <p:cNvPr name="Freeform 5" id="5"/>
          <p:cNvSpPr/>
          <p:nvPr/>
        </p:nvSpPr>
        <p:spPr>
          <a:xfrm flipH="false" flipV="false" rot="0">
            <a:off x="11053966" y="3531559"/>
            <a:ext cx="1029822" cy="1041181"/>
          </a:xfrm>
          <a:custGeom>
            <a:avLst/>
            <a:gdLst/>
            <a:ahLst/>
            <a:cxnLst/>
            <a:rect r="r" b="b" t="t" l="l"/>
            <a:pathLst>
              <a:path h="1041181" w="1029822">
                <a:moveTo>
                  <a:pt x="0" y="0"/>
                </a:moveTo>
                <a:lnTo>
                  <a:pt x="1029823" y="0"/>
                </a:lnTo>
                <a:lnTo>
                  <a:pt x="1029823" y="1041181"/>
                </a:lnTo>
                <a:lnTo>
                  <a:pt x="0" y="10411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10800000">
            <a:off x="15966396" y="9258300"/>
            <a:ext cx="13457996" cy="3264379"/>
            <a:chOff x="0" y="0"/>
            <a:chExt cx="17943995" cy="4352506"/>
          </a:xfrm>
        </p:grpSpPr>
        <p:sp>
          <p:nvSpPr>
            <p:cNvPr name="Freeform 7" id="7"/>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4">
                <a:extLst>
                  <a:ext uri="{96DAC541-7B7A-43D3-8B79-37D633B846F1}">
                    <asvg:svgBlip xmlns:asvg="http://schemas.microsoft.com/office/drawing/2016/SVG/main" r:embed="rId5"/>
                  </a:ext>
                </a:extLst>
              </a:blip>
              <a:stretch>
                <a:fillRect l="0" t="0" r="0" b="-26202"/>
              </a:stretch>
            </a:blipFill>
          </p:spPr>
        </p:sp>
        <p:sp>
          <p:nvSpPr>
            <p:cNvPr name="Freeform 9" id="9"/>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4">
                <a:extLst>
                  <a:ext uri="{96DAC541-7B7A-43D3-8B79-37D633B846F1}">
                    <asvg:svgBlip xmlns:asvg="http://schemas.microsoft.com/office/drawing/2016/SVG/main" r:embed="rId5"/>
                  </a:ext>
                </a:extLst>
              </a:blip>
              <a:stretch>
                <a:fillRect l="0" t="0" r="0" b="-26202"/>
              </a:stretch>
            </a:blipFill>
          </p:spPr>
        </p:sp>
      </p:grpSp>
      <p:sp>
        <p:nvSpPr>
          <p:cNvPr name="Freeform 11" id="11"/>
          <p:cNvSpPr/>
          <p:nvPr/>
        </p:nvSpPr>
        <p:spPr>
          <a:xfrm flipH="false" flipV="false" rot="0">
            <a:off x="14613775" y="-4787359"/>
            <a:ext cx="8754599" cy="8754599"/>
          </a:xfrm>
          <a:custGeom>
            <a:avLst/>
            <a:gdLst/>
            <a:ahLst/>
            <a:cxnLst/>
            <a:rect r="r" b="b" t="t" l="l"/>
            <a:pathLst>
              <a:path h="8754599" w="8754599">
                <a:moveTo>
                  <a:pt x="0" y="0"/>
                </a:moveTo>
                <a:lnTo>
                  <a:pt x="8754599" y="0"/>
                </a:lnTo>
                <a:lnTo>
                  <a:pt x="8754599" y="8754598"/>
                </a:lnTo>
                <a:lnTo>
                  <a:pt x="0" y="87545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2" id="12"/>
          <p:cNvGrpSpPr/>
          <p:nvPr/>
        </p:nvGrpSpPr>
        <p:grpSpPr>
          <a:xfrm rot="0">
            <a:off x="15763958" y="-781916"/>
            <a:ext cx="1683983" cy="2405689"/>
            <a:chOff x="0" y="0"/>
            <a:chExt cx="4445000" cy="6350000"/>
          </a:xfrm>
        </p:grpSpPr>
        <p:sp>
          <p:nvSpPr>
            <p:cNvPr name="Freeform 13" id="1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8"/>
              <a:stretch>
                <a:fillRect l="-201730" t="0" r="-201730" b="0"/>
              </a:stretch>
            </a:blipFill>
          </p:spPr>
        </p:sp>
      </p:grpSp>
      <p:grpSp>
        <p:nvGrpSpPr>
          <p:cNvPr name="Group 14" id="14"/>
          <p:cNvGrpSpPr/>
          <p:nvPr/>
        </p:nvGrpSpPr>
        <p:grpSpPr>
          <a:xfrm rot="-10800000">
            <a:off x="796106" y="7929818"/>
            <a:ext cx="1683983" cy="2405689"/>
            <a:chOff x="0" y="0"/>
            <a:chExt cx="4445000" cy="6350000"/>
          </a:xfrm>
        </p:grpSpPr>
        <p:sp>
          <p:nvSpPr>
            <p:cNvPr name="Freeform 15" id="15"/>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8"/>
              <a:stretch>
                <a:fillRect l="-201730" t="0" r="-201730" b="0"/>
              </a:stretch>
            </a:blipFill>
          </p:spPr>
        </p:sp>
      </p:grpSp>
      <p:grpSp>
        <p:nvGrpSpPr>
          <p:cNvPr name="Group 16" id="16"/>
          <p:cNvGrpSpPr/>
          <p:nvPr/>
        </p:nvGrpSpPr>
        <p:grpSpPr>
          <a:xfrm rot="5400000">
            <a:off x="14472073" y="781782"/>
            <a:ext cx="841991" cy="841991"/>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126211" t="0" r="-126211" b="0"/>
              </a:stretch>
            </a:blipFill>
          </p:spPr>
        </p:sp>
      </p:grpSp>
      <p:grpSp>
        <p:nvGrpSpPr>
          <p:cNvPr name="Group 18" id="18"/>
          <p:cNvGrpSpPr/>
          <p:nvPr/>
        </p:nvGrpSpPr>
        <p:grpSpPr>
          <a:xfrm rot="-5400000">
            <a:off x="2929983" y="7929818"/>
            <a:ext cx="841991" cy="841991"/>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126211" t="0" r="-126211" b="0"/>
              </a:stretch>
            </a:blipFill>
          </p:spPr>
        </p:sp>
      </p:grpSp>
      <p:grpSp>
        <p:nvGrpSpPr>
          <p:cNvPr name="Group 20" id="20"/>
          <p:cNvGrpSpPr/>
          <p:nvPr/>
        </p:nvGrpSpPr>
        <p:grpSpPr>
          <a:xfrm rot="0">
            <a:off x="17259300" y="2066886"/>
            <a:ext cx="5754080" cy="8220114"/>
            <a:chOff x="0" y="0"/>
            <a:chExt cx="4445000" cy="6350000"/>
          </a:xfrm>
        </p:grpSpPr>
        <p:sp>
          <p:nvSpPr>
            <p:cNvPr name="Freeform 21" id="21"/>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8"/>
              <a:stretch>
                <a:fillRect l="-201730" t="0" r="-201730" b="0"/>
              </a:stretch>
            </a:blipFill>
          </p:spPr>
        </p:sp>
      </p:grpSp>
      <p:grpSp>
        <p:nvGrpSpPr>
          <p:cNvPr name="Group 22" id="22"/>
          <p:cNvGrpSpPr/>
          <p:nvPr/>
        </p:nvGrpSpPr>
        <p:grpSpPr>
          <a:xfrm rot="0">
            <a:off x="-5173055" y="-2043171"/>
            <a:ext cx="5754080" cy="8220114"/>
            <a:chOff x="0" y="0"/>
            <a:chExt cx="4445000" cy="6350000"/>
          </a:xfrm>
        </p:grpSpPr>
        <p:sp>
          <p:nvSpPr>
            <p:cNvPr name="Freeform 23" id="2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8"/>
              <a:stretch>
                <a:fillRect l="-201730" t="0" r="-201730" b="0"/>
              </a:stretch>
            </a:blipFill>
          </p:spPr>
        </p:sp>
      </p:grpSp>
      <p:grpSp>
        <p:nvGrpSpPr>
          <p:cNvPr name="Group 24" id="24"/>
          <p:cNvGrpSpPr/>
          <p:nvPr/>
        </p:nvGrpSpPr>
        <p:grpSpPr>
          <a:xfrm rot="0">
            <a:off x="3410455" y="5362146"/>
            <a:ext cx="94516" cy="2130893"/>
            <a:chOff x="0" y="0"/>
            <a:chExt cx="24893" cy="561223"/>
          </a:xfrm>
        </p:grpSpPr>
        <p:sp>
          <p:nvSpPr>
            <p:cNvPr name="Freeform 25" id="25"/>
            <p:cNvSpPr/>
            <p:nvPr/>
          </p:nvSpPr>
          <p:spPr>
            <a:xfrm flipH="false" flipV="false" rot="0">
              <a:off x="0" y="0"/>
              <a:ext cx="24893" cy="561223"/>
            </a:xfrm>
            <a:custGeom>
              <a:avLst/>
              <a:gdLst/>
              <a:ahLst/>
              <a:cxnLst/>
              <a:rect r="r" b="b" t="t" l="l"/>
              <a:pathLst>
                <a:path h="561223" w="24893">
                  <a:moveTo>
                    <a:pt x="0" y="0"/>
                  </a:moveTo>
                  <a:lnTo>
                    <a:pt x="24893" y="0"/>
                  </a:lnTo>
                  <a:lnTo>
                    <a:pt x="24893" y="561223"/>
                  </a:lnTo>
                  <a:lnTo>
                    <a:pt x="0" y="561223"/>
                  </a:lnTo>
                  <a:close/>
                </a:path>
              </a:pathLst>
            </a:custGeom>
            <a:solidFill>
              <a:srgbClr val="145DA0"/>
            </a:solidFill>
          </p:spPr>
        </p:sp>
        <p:sp>
          <p:nvSpPr>
            <p:cNvPr name="TextBox 26" id="26"/>
            <p:cNvSpPr txBox="true"/>
            <p:nvPr/>
          </p:nvSpPr>
          <p:spPr>
            <a:xfrm>
              <a:off x="0" y="-47625"/>
              <a:ext cx="24893" cy="608848"/>
            </a:xfrm>
            <a:prstGeom prst="rect">
              <a:avLst/>
            </a:prstGeom>
          </p:spPr>
          <p:txBody>
            <a:bodyPr anchor="ctr" rtlCol="false" tIns="50800" lIns="50800" bIns="50800" rIns="50800"/>
            <a:lstStyle/>
            <a:p>
              <a:pPr algn="ctr">
                <a:lnSpc>
                  <a:spcPts val="2605"/>
                </a:lnSpc>
              </a:pPr>
            </a:p>
          </p:txBody>
        </p:sp>
      </p:grpSp>
      <p:sp>
        <p:nvSpPr>
          <p:cNvPr name="TextBox 27" id="27"/>
          <p:cNvSpPr txBox="true"/>
          <p:nvPr/>
        </p:nvSpPr>
        <p:spPr>
          <a:xfrm rot="0">
            <a:off x="6736967" y="1374279"/>
            <a:ext cx="7400269" cy="1068867"/>
          </a:xfrm>
          <a:prstGeom prst="rect">
            <a:avLst/>
          </a:prstGeom>
        </p:spPr>
        <p:txBody>
          <a:bodyPr anchor="t" rtlCol="false" tIns="0" lIns="0" bIns="0" rIns="0">
            <a:spAutoFit/>
          </a:bodyPr>
          <a:lstStyle/>
          <a:p>
            <a:pPr algn="ctr" marL="0" indent="0" lvl="0">
              <a:lnSpc>
                <a:spcPts val="8211"/>
              </a:lnSpc>
              <a:spcBef>
                <a:spcPct val="0"/>
              </a:spcBef>
            </a:pPr>
            <a:r>
              <a:rPr lang="en-US" b="true" sz="6842">
                <a:solidFill>
                  <a:srgbClr val="FFFFFF"/>
                </a:solidFill>
                <a:latin typeface="Almarai Bold"/>
                <a:ea typeface="Almarai Bold"/>
                <a:cs typeface="Almarai Bold"/>
                <a:sym typeface="Almarai Bold"/>
              </a:rPr>
              <a:t>PROJECT SCOPE</a:t>
            </a:r>
          </a:p>
        </p:txBody>
      </p:sp>
      <p:grpSp>
        <p:nvGrpSpPr>
          <p:cNvPr name="Group 28" id="28"/>
          <p:cNvGrpSpPr/>
          <p:nvPr/>
        </p:nvGrpSpPr>
        <p:grpSpPr>
          <a:xfrm rot="5400000">
            <a:off x="5512144" y="1218322"/>
            <a:ext cx="1224824" cy="1224824"/>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126211" t="0" r="-126211" b="0"/>
              </a:stretch>
            </a:blipFill>
          </p:spPr>
        </p:sp>
      </p:grpSp>
      <p:sp>
        <p:nvSpPr>
          <p:cNvPr name="Freeform 30" id="30"/>
          <p:cNvSpPr/>
          <p:nvPr/>
        </p:nvSpPr>
        <p:spPr>
          <a:xfrm flipH="false" flipV="false" rot="0">
            <a:off x="5298339" y="3450401"/>
            <a:ext cx="1230934" cy="1239952"/>
          </a:xfrm>
          <a:custGeom>
            <a:avLst/>
            <a:gdLst/>
            <a:ahLst/>
            <a:cxnLst/>
            <a:rect r="r" b="b" t="t" l="l"/>
            <a:pathLst>
              <a:path h="1239952" w="1230934">
                <a:moveTo>
                  <a:pt x="0" y="0"/>
                </a:moveTo>
                <a:lnTo>
                  <a:pt x="1230934" y="0"/>
                </a:lnTo>
                <a:lnTo>
                  <a:pt x="1230934" y="1239952"/>
                </a:lnTo>
                <a:lnTo>
                  <a:pt x="0" y="123995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31" id="31"/>
          <p:cNvSpPr txBox="true"/>
          <p:nvPr/>
        </p:nvSpPr>
        <p:spPr>
          <a:xfrm rot="0">
            <a:off x="3914546" y="6033411"/>
            <a:ext cx="10222691" cy="2155658"/>
          </a:xfrm>
          <a:prstGeom prst="rect">
            <a:avLst/>
          </a:prstGeom>
        </p:spPr>
        <p:txBody>
          <a:bodyPr anchor="t" rtlCol="false" tIns="0" lIns="0" bIns="0" rIns="0">
            <a:spAutoFit/>
          </a:bodyPr>
          <a:lstStyle/>
          <a:p>
            <a:pPr algn="l" marL="0" indent="0" lvl="0">
              <a:lnSpc>
                <a:spcPts val="3476"/>
              </a:lnSpc>
              <a:spcBef>
                <a:spcPct val="0"/>
              </a:spcBef>
            </a:pPr>
            <a:r>
              <a:rPr lang="en-US" sz="2518">
                <a:solidFill>
                  <a:srgbClr val="FFFFFF"/>
                </a:solidFill>
                <a:latin typeface="Almarai"/>
                <a:ea typeface="Almarai"/>
                <a:cs typeface="Almarai"/>
                <a:sym typeface="Almarai"/>
              </a:rPr>
              <a:t>The Superstore Sales project aims to analyze sales data to identify trends, customer behaviors, and product performance. It will involve data wrangling, analysis, and visualization to provide actionable insights for optimizing inventory and improving sales strategies. The ultimate goal is to enhance overall business performance and drive growth.</a:t>
            </a:r>
          </a:p>
        </p:txBody>
      </p:sp>
      <p:sp>
        <p:nvSpPr>
          <p:cNvPr name="TextBox 32" id="32"/>
          <p:cNvSpPr txBox="true"/>
          <p:nvPr/>
        </p:nvSpPr>
        <p:spPr>
          <a:xfrm rot="0">
            <a:off x="3914546" y="5304996"/>
            <a:ext cx="4563412" cy="471318"/>
          </a:xfrm>
          <a:prstGeom prst="rect">
            <a:avLst/>
          </a:prstGeom>
        </p:spPr>
        <p:txBody>
          <a:bodyPr anchor="t" rtlCol="false" tIns="0" lIns="0" bIns="0" rIns="0">
            <a:spAutoFit/>
          </a:bodyPr>
          <a:lstStyle/>
          <a:p>
            <a:pPr algn="l" marL="0" indent="0" lvl="0">
              <a:lnSpc>
                <a:spcPts val="3747"/>
              </a:lnSpc>
              <a:spcBef>
                <a:spcPct val="0"/>
              </a:spcBef>
            </a:pPr>
            <a:r>
              <a:rPr lang="en-US" b="true" sz="2715">
                <a:solidFill>
                  <a:srgbClr val="FFFFFF"/>
                </a:solidFill>
                <a:latin typeface="Almarai Bold"/>
                <a:ea typeface="Almarai Bold"/>
                <a:cs typeface="Almarai Bold"/>
                <a:sym typeface="Almarai Bold"/>
              </a:rPr>
              <a:t>SUPERSTORE SALES</a:t>
            </a:r>
          </a:p>
        </p:txBody>
      </p:sp>
      <p:sp>
        <p:nvSpPr>
          <p:cNvPr name="TextBox 33" id="33"/>
          <p:cNvSpPr txBox="true"/>
          <p:nvPr/>
        </p:nvSpPr>
        <p:spPr>
          <a:xfrm rot="0">
            <a:off x="5396433" y="1361174"/>
            <a:ext cx="1456246" cy="843870"/>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01</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1264294" y="3929256"/>
            <a:ext cx="1029822" cy="1041181"/>
          </a:xfrm>
          <a:custGeom>
            <a:avLst/>
            <a:gdLst/>
            <a:ahLst/>
            <a:cxnLst/>
            <a:rect r="r" b="b" t="t" l="l"/>
            <a:pathLst>
              <a:path h="1041181" w="1029822">
                <a:moveTo>
                  <a:pt x="0" y="0"/>
                </a:moveTo>
                <a:lnTo>
                  <a:pt x="1029822" y="0"/>
                </a:lnTo>
                <a:lnTo>
                  <a:pt x="1029822" y="1041180"/>
                </a:lnTo>
                <a:lnTo>
                  <a:pt x="0" y="10411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10800000">
            <a:off x="15966396" y="9258300"/>
            <a:ext cx="13457996" cy="3264379"/>
            <a:chOff x="0" y="0"/>
            <a:chExt cx="17943995" cy="4352506"/>
          </a:xfrm>
        </p:grpSpPr>
        <p:sp>
          <p:nvSpPr>
            <p:cNvPr name="Freeform 4" id="4"/>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4">
                <a:extLst>
                  <a:ext uri="{96DAC541-7B7A-43D3-8B79-37D633B846F1}">
                    <asvg:svgBlip xmlns:asvg="http://schemas.microsoft.com/office/drawing/2016/SVG/main" r:embed="rId5"/>
                  </a:ext>
                </a:extLst>
              </a:blip>
              <a:stretch>
                <a:fillRect l="0" t="0" r="0" b="-26202"/>
              </a:stretch>
            </a:blipFill>
          </p:spPr>
        </p:sp>
        <p:sp>
          <p:nvSpPr>
            <p:cNvPr name="Freeform 6" id="6"/>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4">
                <a:extLst>
                  <a:ext uri="{96DAC541-7B7A-43D3-8B79-37D633B846F1}">
                    <asvg:svgBlip xmlns:asvg="http://schemas.microsoft.com/office/drawing/2016/SVG/main" r:embed="rId5"/>
                  </a:ext>
                </a:extLst>
              </a:blip>
              <a:stretch>
                <a:fillRect l="0" t="0" r="0" b="-26202"/>
              </a:stretch>
            </a:blipFill>
          </p:spPr>
        </p:sp>
      </p:grpSp>
      <p:sp>
        <p:nvSpPr>
          <p:cNvPr name="Freeform 8" id="8"/>
          <p:cNvSpPr/>
          <p:nvPr/>
        </p:nvSpPr>
        <p:spPr>
          <a:xfrm flipH="false" flipV="false" rot="0">
            <a:off x="14613775" y="-4787359"/>
            <a:ext cx="8754599" cy="8754599"/>
          </a:xfrm>
          <a:custGeom>
            <a:avLst/>
            <a:gdLst/>
            <a:ahLst/>
            <a:cxnLst/>
            <a:rect r="r" b="b" t="t" l="l"/>
            <a:pathLst>
              <a:path h="8754599" w="8754599">
                <a:moveTo>
                  <a:pt x="0" y="0"/>
                </a:moveTo>
                <a:lnTo>
                  <a:pt x="8754599" y="0"/>
                </a:lnTo>
                <a:lnTo>
                  <a:pt x="8754599" y="8754598"/>
                </a:lnTo>
                <a:lnTo>
                  <a:pt x="0" y="87545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9" id="9"/>
          <p:cNvGrpSpPr/>
          <p:nvPr/>
        </p:nvGrpSpPr>
        <p:grpSpPr>
          <a:xfrm rot="0">
            <a:off x="15763958" y="-781916"/>
            <a:ext cx="1683983" cy="2405689"/>
            <a:chOff x="0" y="0"/>
            <a:chExt cx="4445000" cy="6350000"/>
          </a:xfrm>
        </p:grpSpPr>
        <p:sp>
          <p:nvSpPr>
            <p:cNvPr name="Freeform 10" id="10"/>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8"/>
              <a:stretch>
                <a:fillRect l="-201730" t="0" r="-201730" b="0"/>
              </a:stretch>
            </a:blipFill>
          </p:spPr>
        </p:sp>
      </p:grpSp>
      <p:grpSp>
        <p:nvGrpSpPr>
          <p:cNvPr name="Group 11" id="11"/>
          <p:cNvGrpSpPr/>
          <p:nvPr/>
        </p:nvGrpSpPr>
        <p:grpSpPr>
          <a:xfrm rot="-10800000">
            <a:off x="796106" y="7929818"/>
            <a:ext cx="1683983" cy="2405689"/>
            <a:chOff x="0" y="0"/>
            <a:chExt cx="4445000" cy="6350000"/>
          </a:xfrm>
        </p:grpSpPr>
        <p:sp>
          <p:nvSpPr>
            <p:cNvPr name="Freeform 12" id="12"/>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8"/>
              <a:stretch>
                <a:fillRect l="-201730" t="0" r="-201730" b="0"/>
              </a:stretch>
            </a:blipFill>
          </p:spPr>
        </p:sp>
      </p:grpSp>
      <p:grpSp>
        <p:nvGrpSpPr>
          <p:cNvPr name="Group 13" id="13"/>
          <p:cNvGrpSpPr/>
          <p:nvPr/>
        </p:nvGrpSpPr>
        <p:grpSpPr>
          <a:xfrm rot="5400000">
            <a:off x="14472073" y="781782"/>
            <a:ext cx="841991" cy="84199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126211" t="0" r="-126211" b="0"/>
              </a:stretch>
            </a:blipFill>
          </p:spPr>
        </p:sp>
      </p:grpSp>
      <p:grpSp>
        <p:nvGrpSpPr>
          <p:cNvPr name="Group 15" id="15"/>
          <p:cNvGrpSpPr/>
          <p:nvPr/>
        </p:nvGrpSpPr>
        <p:grpSpPr>
          <a:xfrm rot="-5400000">
            <a:off x="2929983" y="7929818"/>
            <a:ext cx="841991" cy="841991"/>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126211" t="0" r="-126211" b="0"/>
              </a:stretch>
            </a:blipFill>
          </p:spPr>
        </p:sp>
      </p:grpSp>
      <p:grpSp>
        <p:nvGrpSpPr>
          <p:cNvPr name="Group 17" id="17"/>
          <p:cNvGrpSpPr/>
          <p:nvPr/>
        </p:nvGrpSpPr>
        <p:grpSpPr>
          <a:xfrm rot="0">
            <a:off x="17259300" y="2066886"/>
            <a:ext cx="5754080" cy="8220114"/>
            <a:chOff x="0" y="0"/>
            <a:chExt cx="4445000" cy="6350000"/>
          </a:xfrm>
        </p:grpSpPr>
        <p:sp>
          <p:nvSpPr>
            <p:cNvPr name="Freeform 18" id="18"/>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8"/>
              <a:stretch>
                <a:fillRect l="-201730" t="0" r="-201730" b="0"/>
              </a:stretch>
            </a:blipFill>
          </p:spPr>
        </p:sp>
      </p:grpSp>
      <p:grpSp>
        <p:nvGrpSpPr>
          <p:cNvPr name="Group 19" id="19"/>
          <p:cNvGrpSpPr/>
          <p:nvPr/>
        </p:nvGrpSpPr>
        <p:grpSpPr>
          <a:xfrm rot="0">
            <a:off x="-5173055" y="-2043171"/>
            <a:ext cx="5754080" cy="8220114"/>
            <a:chOff x="0" y="0"/>
            <a:chExt cx="4445000" cy="6350000"/>
          </a:xfrm>
        </p:grpSpPr>
        <p:sp>
          <p:nvSpPr>
            <p:cNvPr name="Freeform 20" id="20"/>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8"/>
              <a:stretch>
                <a:fillRect l="-201730" t="0" r="-201730" b="0"/>
              </a:stretch>
            </a:blipFill>
          </p:spPr>
        </p:sp>
      </p:grpSp>
      <p:grpSp>
        <p:nvGrpSpPr>
          <p:cNvPr name="Group 21" id="21"/>
          <p:cNvGrpSpPr/>
          <p:nvPr/>
        </p:nvGrpSpPr>
        <p:grpSpPr>
          <a:xfrm rot="0">
            <a:off x="1028700" y="3526461"/>
            <a:ext cx="47625" cy="4023535"/>
            <a:chOff x="0" y="0"/>
            <a:chExt cx="12543" cy="1059696"/>
          </a:xfrm>
        </p:grpSpPr>
        <p:sp>
          <p:nvSpPr>
            <p:cNvPr name="Freeform 22" id="22"/>
            <p:cNvSpPr/>
            <p:nvPr/>
          </p:nvSpPr>
          <p:spPr>
            <a:xfrm flipH="false" flipV="false" rot="0">
              <a:off x="0" y="0"/>
              <a:ext cx="12543" cy="1059696"/>
            </a:xfrm>
            <a:custGeom>
              <a:avLst/>
              <a:gdLst/>
              <a:ahLst/>
              <a:cxnLst/>
              <a:rect r="r" b="b" t="t" l="l"/>
              <a:pathLst>
                <a:path h="1059696" w="12543">
                  <a:moveTo>
                    <a:pt x="0" y="0"/>
                  </a:moveTo>
                  <a:lnTo>
                    <a:pt x="12543" y="0"/>
                  </a:lnTo>
                  <a:lnTo>
                    <a:pt x="12543" y="1059696"/>
                  </a:lnTo>
                  <a:lnTo>
                    <a:pt x="0" y="1059696"/>
                  </a:lnTo>
                  <a:close/>
                </a:path>
              </a:pathLst>
            </a:custGeom>
            <a:solidFill>
              <a:srgbClr val="145DA0"/>
            </a:solidFill>
          </p:spPr>
        </p:sp>
        <p:sp>
          <p:nvSpPr>
            <p:cNvPr name="TextBox 23" id="23"/>
            <p:cNvSpPr txBox="true"/>
            <p:nvPr/>
          </p:nvSpPr>
          <p:spPr>
            <a:xfrm>
              <a:off x="0" y="-47625"/>
              <a:ext cx="12543" cy="1107321"/>
            </a:xfrm>
            <a:prstGeom prst="rect">
              <a:avLst/>
            </a:prstGeom>
          </p:spPr>
          <p:txBody>
            <a:bodyPr anchor="ctr" rtlCol="false" tIns="50800" lIns="50800" bIns="50800" rIns="50800"/>
            <a:lstStyle/>
            <a:p>
              <a:pPr algn="ctr">
                <a:lnSpc>
                  <a:spcPts val="2605"/>
                </a:lnSpc>
              </a:pPr>
            </a:p>
          </p:txBody>
        </p:sp>
      </p:grpSp>
      <p:sp>
        <p:nvSpPr>
          <p:cNvPr name="TextBox 24" id="24"/>
          <p:cNvSpPr txBox="true"/>
          <p:nvPr/>
        </p:nvSpPr>
        <p:spPr>
          <a:xfrm rot="0">
            <a:off x="6114133" y="1358735"/>
            <a:ext cx="7400269" cy="1068867"/>
          </a:xfrm>
          <a:prstGeom prst="rect">
            <a:avLst/>
          </a:prstGeom>
        </p:spPr>
        <p:txBody>
          <a:bodyPr anchor="t" rtlCol="false" tIns="0" lIns="0" bIns="0" rIns="0">
            <a:spAutoFit/>
          </a:bodyPr>
          <a:lstStyle/>
          <a:p>
            <a:pPr algn="ctr" marL="0" indent="0" lvl="0">
              <a:lnSpc>
                <a:spcPts val="8211"/>
              </a:lnSpc>
              <a:spcBef>
                <a:spcPct val="0"/>
              </a:spcBef>
            </a:pPr>
            <a:r>
              <a:rPr lang="en-US" b="true" sz="6842">
                <a:solidFill>
                  <a:srgbClr val="FFFFFF"/>
                </a:solidFill>
                <a:latin typeface="Almarai Bold"/>
                <a:ea typeface="Almarai Bold"/>
                <a:cs typeface="Almarai Bold"/>
                <a:sym typeface="Almarai Bold"/>
              </a:rPr>
              <a:t>PROJECT STEPS</a:t>
            </a:r>
          </a:p>
        </p:txBody>
      </p:sp>
      <p:grpSp>
        <p:nvGrpSpPr>
          <p:cNvPr name="Group 25" id="25"/>
          <p:cNvGrpSpPr/>
          <p:nvPr/>
        </p:nvGrpSpPr>
        <p:grpSpPr>
          <a:xfrm rot="5400000">
            <a:off x="4889309" y="1202778"/>
            <a:ext cx="1224824" cy="1224824"/>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126211" t="0" r="-126211" b="0"/>
              </a:stretch>
            </a:blipFill>
          </p:spPr>
        </p:sp>
      </p:grpSp>
      <p:sp>
        <p:nvSpPr>
          <p:cNvPr name="TextBox 27" id="27"/>
          <p:cNvSpPr txBox="true"/>
          <p:nvPr/>
        </p:nvSpPr>
        <p:spPr>
          <a:xfrm rot="0">
            <a:off x="1239028" y="3881631"/>
            <a:ext cx="4678363" cy="3455027"/>
          </a:xfrm>
          <a:prstGeom prst="rect">
            <a:avLst/>
          </a:prstGeom>
        </p:spPr>
        <p:txBody>
          <a:bodyPr anchor="t" rtlCol="false" tIns="0" lIns="0" bIns="0" rIns="0">
            <a:spAutoFit/>
          </a:bodyPr>
          <a:lstStyle/>
          <a:p>
            <a:pPr algn="l">
              <a:lnSpc>
                <a:spcPts val="3476"/>
              </a:lnSpc>
            </a:pPr>
            <a:r>
              <a:rPr lang="en-US" sz="2518">
                <a:solidFill>
                  <a:srgbClr val="FFFFFF"/>
                </a:solidFill>
                <a:latin typeface="Almarai"/>
                <a:ea typeface="Almarai"/>
                <a:cs typeface="Almarai"/>
                <a:sym typeface="Almarai"/>
              </a:rPr>
              <a:t>This is the process of cleaning and transforming raw data into a usable format. It involves tasks such as removing inconsistencies, handling missing values, and restructuring datasets to prepare them for analysis.</a:t>
            </a:r>
          </a:p>
          <a:p>
            <a:pPr algn="l" marL="0" indent="0" lvl="0">
              <a:lnSpc>
                <a:spcPts val="3476"/>
              </a:lnSpc>
              <a:spcBef>
                <a:spcPct val="0"/>
              </a:spcBef>
            </a:pPr>
          </a:p>
        </p:txBody>
      </p:sp>
      <p:sp>
        <p:nvSpPr>
          <p:cNvPr name="TextBox 28" id="28"/>
          <p:cNvSpPr txBox="true"/>
          <p:nvPr/>
        </p:nvSpPr>
        <p:spPr>
          <a:xfrm rot="0">
            <a:off x="1292798" y="3055143"/>
            <a:ext cx="3695023" cy="471318"/>
          </a:xfrm>
          <a:prstGeom prst="rect">
            <a:avLst/>
          </a:prstGeom>
        </p:spPr>
        <p:txBody>
          <a:bodyPr anchor="t" rtlCol="false" tIns="0" lIns="0" bIns="0" rIns="0">
            <a:spAutoFit/>
          </a:bodyPr>
          <a:lstStyle/>
          <a:p>
            <a:pPr algn="l" marL="0" indent="0" lvl="0">
              <a:lnSpc>
                <a:spcPts val="3747"/>
              </a:lnSpc>
              <a:spcBef>
                <a:spcPct val="0"/>
              </a:spcBef>
            </a:pPr>
            <a:r>
              <a:rPr lang="en-US" b="true" sz="2715">
                <a:solidFill>
                  <a:srgbClr val="FFFFFF"/>
                </a:solidFill>
                <a:latin typeface="Almarai Bold"/>
                <a:ea typeface="Almarai Bold"/>
                <a:cs typeface="Almarai Bold"/>
                <a:sym typeface="Almarai Bold"/>
              </a:rPr>
              <a:t>1. DATA WRANGLING:</a:t>
            </a:r>
          </a:p>
        </p:txBody>
      </p:sp>
      <p:sp>
        <p:nvSpPr>
          <p:cNvPr name="TextBox 29" id="29"/>
          <p:cNvSpPr txBox="true"/>
          <p:nvPr/>
        </p:nvSpPr>
        <p:spPr>
          <a:xfrm rot="0">
            <a:off x="4773598" y="1345630"/>
            <a:ext cx="1456246" cy="860281"/>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02</a:t>
            </a:r>
          </a:p>
        </p:txBody>
      </p:sp>
      <p:grpSp>
        <p:nvGrpSpPr>
          <p:cNvPr name="Group 30" id="30"/>
          <p:cNvGrpSpPr/>
          <p:nvPr/>
        </p:nvGrpSpPr>
        <p:grpSpPr>
          <a:xfrm rot="0">
            <a:off x="11669697" y="3526461"/>
            <a:ext cx="47625" cy="4023535"/>
            <a:chOff x="0" y="0"/>
            <a:chExt cx="12543" cy="1059696"/>
          </a:xfrm>
        </p:grpSpPr>
        <p:sp>
          <p:nvSpPr>
            <p:cNvPr name="Freeform 31" id="31"/>
            <p:cNvSpPr/>
            <p:nvPr/>
          </p:nvSpPr>
          <p:spPr>
            <a:xfrm flipH="false" flipV="false" rot="0">
              <a:off x="0" y="0"/>
              <a:ext cx="12543" cy="1059696"/>
            </a:xfrm>
            <a:custGeom>
              <a:avLst/>
              <a:gdLst/>
              <a:ahLst/>
              <a:cxnLst/>
              <a:rect r="r" b="b" t="t" l="l"/>
              <a:pathLst>
                <a:path h="1059696" w="12543">
                  <a:moveTo>
                    <a:pt x="0" y="0"/>
                  </a:moveTo>
                  <a:lnTo>
                    <a:pt x="12543" y="0"/>
                  </a:lnTo>
                  <a:lnTo>
                    <a:pt x="12543" y="1059696"/>
                  </a:lnTo>
                  <a:lnTo>
                    <a:pt x="0" y="1059696"/>
                  </a:lnTo>
                  <a:close/>
                </a:path>
              </a:pathLst>
            </a:custGeom>
            <a:solidFill>
              <a:srgbClr val="145DA0"/>
            </a:solidFill>
          </p:spPr>
        </p:sp>
        <p:sp>
          <p:nvSpPr>
            <p:cNvPr name="TextBox 32" id="32"/>
            <p:cNvSpPr txBox="true"/>
            <p:nvPr/>
          </p:nvSpPr>
          <p:spPr>
            <a:xfrm>
              <a:off x="0" y="-47625"/>
              <a:ext cx="12543" cy="1107321"/>
            </a:xfrm>
            <a:prstGeom prst="rect">
              <a:avLst/>
            </a:prstGeom>
          </p:spPr>
          <p:txBody>
            <a:bodyPr anchor="ctr" rtlCol="false" tIns="50800" lIns="50800" bIns="50800" rIns="50800"/>
            <a:lstStyle/>
            <a:p>
              <a:pPr algn="ctr">
                <a:lnSpc>
                  <a:spcPts val="2605"/>
                </a:lnSpc>
              </a:pPr>
            </a:p>
          </p:txBody>
        </p:sp>
      </p:grpSp>
      <p:grpSp>
        <p:nvGrpSpPr>
          <p:cNvPr name="Group 33" id="33"/>
          <p:cNvGrpSpPr/>
          <p:nvPr/>
        </p:nvGrpSpPr>
        <p:grpSpPr>
          <a:xfrm rot="0">
            <a:off x="6365066" y="3526461"/>
            <a:ext cx="47625" cy="4023535"/>
            <a:chOff x="0" y="0"/>
            <a:chExt cx="12543" cy="1059696"/>
          </a:xfrm>
        </p:grpSpPr>
        <p:sp>
          <p:nvSpPr>
            <p:cNvPr name="Freeform 34" id="34"/>
            <p:cNvSpPr/>
            <p:nvPr/>
          </p:nvSpPr>
          <p:spPr>
            <a:xfrm flipH="false" flipV="false" rot="0">
              <a:off x="0" y="0"/>
              <a:ext cx="12543" cy="1059696"/>
            </a:xfrm>
            <a:custGeom>
              <a:avLst/>
              <a:gdLst/>
              <a:ahLst/>
              <a:cxnLst/>
              <a:rect r="r" b="b" t="t" l="l"/>
              <a:pathLst>
                <a:path h="1059696" w="12543">
                  <a:moveTo>
                    <a:pt x="0" y="0"/>
                  </a:moveTo>
                  <a:lnTo>
                    <a:pt x="12543" y="0"/>
                  </a:lnTo>
                  <a:lnTo>
                    <a:pt x="12543" y="1059696"/>
                  </a:lnTo>
                  <a:lnTo>
                    <a:pt x="0" y="1059696"/>
                  </a:lnTo>
                  <a:close/>
                </a:path>
              </a:pathLst>
            </a:custGeom>
            <a:solidFill>
              <a:srgbClr val="145DA0"/>
            </a:solidFill>
          </p:spPr>
        </p:sp>
        <p:sp>
          <p:nvSpPr>
            <p:cNvPr name="TextBox 35" id="35"/>
            <p:cNvSpPr txBox="true"/>
            <p:nvPr/>
          </p:nvSpPr>
          <p:spPr>
            <a:xfrm>
              <a:off x="0" y="-47625"/>
              <a:ext cx="12543" cy="1107321"/>
            </a:xfrm>
            <a:prstGeom prst="rect">
              <a:avLst/>
            </a:prstGeom>
          </p:spPr>
          <p:txBody>
            <a:bodyPr anchor="ctr" rtlCol="false" tIns="50800" lIns="50800" bIns="50800" rIns="50800"/>
            <a:lstStyle/>
            <a:p>
              <a:pPr algn="ctr">
                <a:lnSpc>
                  <a:spcPts val="2605"/>
                </a:lnSpc>
              </a:pPr>
            </a:p>
          </p:txBody>
        </p:sp>
      </p:grpSp>
      <p:sp>
        <p:nvSpPr>
          <p:cNvPr name="TextBox 36" id="36"/>
          <p:cNvSpPr txBox="true"/>
          <p:nvPr/>
        </p:nvSpPr>
        <p:spPr>
          <a:xfrm rot="0">
            <a:off x="11955447" y="3881631"/>
            <a:ext cx="4678363" cy="3888150"/>
          </a:xfrm>
          <a:prstGeom prst="rect">
            <a:avLst/>
          </a:prstGeom>
        </p:spPr>
        <p:txBody>
          <a:bodyPr anchor="t" rtlCol="false" tIns="0" lIns="0" bIns="0" rIns="0">
            <a:spAutoFit/>
          </a:bodyPr>
          <a:lstStyle/>
          <a:p>
            <a:pPr algn="l">
              <a:lnSpc>
                <a:spcPts val="3476"/>
              </a:lnSpc>
            </a:pPr>
            <a:r>
              <a:rPr lang="en-US" sz="2518">
                <a:solidFill>
                  <a:srgbClr val="FFFFFF"/>
                </a:solidFill>
                <a:latin typeface="Almarai"/>
                <a:ea typeface="Almarai"/>
                <a:cs typeface="Almarai"/>
                <a:sym typeface="Almarai"/>
              </a:rPr>
              <a:t>This is the presentation of data in graphical or visual formats, such as charts, graphs, or dashboards. Effective visualization helps to communicate insights clearly and allows stakeholders to easily understand the findings and make informed decisions.</a:t>
            </a:r>
          </a:p>
          <a:p>
            <a:pPr algn="l" marL="0" indent="0" lvl="0">
              <a:lnSpc>
                <a:spcPts val="3476"/>
              </a:lnSpc>
              <a:spcBef>
                <a:spcPct val="0"/>
              </a:spcBef>
            </a:pPr>
          </a:p>
        </p:txBody>
      </p:sp>
      <p:sp>
        <p:nvSpPr>
          <p:cNvPr name="TextBox 37" id="37"/>
          <p:cNvSpPr txBox="true"/>
          <p:nvPr/>
        </p:nvSpPr>
        <p:spPr>
          <a:xfrm rot="0">
            <a:off x="6650816" y="3881631"/>
            <a:ext cx="4678363" cy="3455027"/>
          </a:xfrm>
          <a:prstGeom prst="rect">
            <a:avLst/>
          </a:prstGeom>
        </p:spPr>
        <p:txBody>
          <a:bodyPr anchor="t" rtlCol="false" tIns="0" lIns="0" bIns="0" rIns="0">
            <a:spAutoFit/>
          </a:bodyPr>
          <a:lstStyle/>
          <a:p>
            <a:pPr algn="l">
              <a:lnSpc>
                <a:spcPts val="3476"/>
              </a:lnSpc>
            </a:pPr>
            <a:r>
              <a:rPr lang="en-US" sz="2518">
                <a:solidFill>
                  <a:srgbClr val="FFFFFF"/>
                </a:solidFill>
                <a:latin typeface="Almarai"/>
                <a:ea typeface="Almarai"/>
                <a:cs typeface="Almarai"/>
                <a:sym typeface="Almarai"/>
              </a:rPr>
              <a:t> This step involves examining and interpreting the cleaned data to uncover patterns, trends, and insights. Techniques can include statistical analysis or exploratory data analysis (EDA) to answer specific research questions.</a:t>
            </a:r>
          </a:p>
          <a:p>
            <a:pPr algn="l" marL="0" indent="0" lvl="0">
              <a:lnSpc>
                <a:spcPts val="3476"/>
              </a:lnSpc>
              <a:spcBef>
                <a:spcPct val="0"/>
              </a:spcBef>
            </a:pPr>
          </a:p>
        </p:txBody>
      </p:sp>
      <p:sp>
        <p:nvSpPr>
          <p:cNvPr name="TextBox 38" id="38"/>
          <p:cNvSpPr txBox="true"/>
          <p:nvPr/>
        </p:nvSpPr>
        <p:spPr>
          <a:xfrm rot="0">
            <a:off x="11990030" y="3120815"/>
            <a:ext cx="4186693" cy="471318"/>
          </a:xfrm>
          <a:prstGeom prst="rect">
            <a:avLst/>
          </a:prstGeom>
        </p:spPr>
        <p:txBody>
          <a:bodyPr anchor="t" rtlCol="false" tIns="0" lIns="0" bIns="0" rIns="0">
            <a:spAutoFit/>
          </a:bodyPr>
          <a:lstStyle/>
          <a:p>
            <a:pPr algn="l" marL="0" indent="0" lvl="0">
              <a:lnSpc>
                <a:spcPts val="3747"/>
              </a:lnSpc>
              <a:spcBef>
                <a:spcPct val="0"/>
              </a:spcBef>
            </a:pPr>
            <a:r>
              <a:rPr lang="en-US" b="true" sz="2715">
                <a:solidFill>
                  <a:srgbClr val="FFFFFF"/>
                </a:solidFill>
                <a:latin typeface="Almarai Bold"/>
                <a:ea typeface="Almarai Bold"/>
                <a:cs typeface="Almarai Bold"/>
                <a:sym typeface="Almarai Bold"/>
              </a:rPr>
              <a:t>3. DATA VISUALIZATION:</a:t>
            </a:r>
          </a:p>
        </p:txBody>
      </p:sp>
      <p:sp>
        <p:nvSpPr>
          <p:cNvPr name="TextBox 39" id="39"/>
          <p:cNvSpPr txBox="true"/>
          <p:nvPr/>
        </p:nvSpPr>
        <p:spPr>
          <a:xfrm rot="0">
            <a:off x="6650816" y="3055143"/>
            <a:ext cx="3695023" cy="471318"/>
          </a:xfrm>
          <a:prstGeom prst="rect">
            <a:avLst/>
          </a:prstGeom>
        </p:spPr>
        <p:txBody>
          <a:bodyPr anchor="t" rtlCol="false" tIns="0" lIns="0" bIns="0" rIns="0">
            <a:spAutoFit/>
          </a:bodyPr>
          <a:lstStyle/>
          <a:p>
            <a:pPr algn="l" marL="0" indent="0" lvl="0">
              <a:lnSpc>
                <a:spcPts val="3747"/>
              </a:lnSpc>
              <a:spcBef>
                <a:spcPct val="0"/>
              </a:spcBef>
            </a:pPr>
            <a:r>
              <a:rPr lang="en-US" b="true" sz="2715">
                <a:solidFill>
                  <a:srgbClr val="FFFFFF"/>
                </a:solidFill>
                <a:latin typeface="Almarai Bold"/>
                <a:ea typeface="Almarai Bold"/>
                <a:cs typeface="Almarai Bold"/>
                <a:sym typeface="Almarai Bold"/>
              </a:rPr>
              <a:t>2. DATA ANALYSIS: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393253" y="3029354"/>
            <a:ext cx="911914" cy="91191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grpSp>
        <p:nvGrpSpPr>
          <p:cNvPr name="Group 5" id="5"/>
          <p:cNvGrpSpPr/>
          <p:nvPr/>
        </p:nvGrpSpPr>
        <p:grpSpPr>
          <a:xfrm rot="0">
            <a:off x="10016575" y="-1489570"/>
            <a:ext cx="4202211" cy="6003158"/>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7" id="7"/>
          <p:cNvGrpSpPr/>
          <p:nvPr/>
        </p:nvGrpSpPr>
        <p:grpSpPr>
          <a:xfrm rot="5400000">
            <a:off x="16605949" y="8402070"/>
            <a:ext cx="841991" cy="84199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9" id="9"/>
          <p:cNvGrpSpPr/>
          <p:nvPr/>
        </p:nvGrpSpPr>
        <p:grpSpPr>
          <a:xfrm rot="0">
            <a:off x="-5173055" y="-2043171"/>
            <a:ext cx="5754080" cy="8220114"/>
            <a:chOff x="0" y="0"/>
            <a:chExt cx="4445000" cy="6350000"/>
          </a:xfrm>
        </p:grpSpPr>
        <p:sp>
          <p:nvSpPr>
            <p:cNvPr name="Freeform 10" id="10"/>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11" id="11"/>
          <p:cNvGrpSpPr/>
          <p:nvPr/>
        </p:nvGrpSpPr>
        <p:grpSpPr>
          <a:xfrm rot="-10800000">
            <a:off x="16605949" y="1202778"/>
            <a:ext cx="5246522" cy="7495031"/>
            <a:chOff x="0" y="0"/>
            <a:chExt cx="4445000" cy="6350000"/>
          </a:xfrm>
        </p:grpSpPr>
        <p:sp>
          <p:nvSpPr>
            <p:cNvPr name="Freeform 12" id="12"/>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13" id="13"/>
          <p:cNvGrpSpPr/>
          <p:nvPr/>
        </p:nvGrpSpPr>
        <p:grpSpPr>
          <a:xfrm rot="5400000">
            <a:off x="1144411" y="1337805"/>
            <a:ext cx="1224824" cy="122482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sp>
        <p:nvSpPr>
          <p:cNvPr name="Freeform 15" id="15"/>
          <p:cNvSpPr/>
          <p:nvPr/>
        </p:nvSpPr>
        <p:spPr>
          <a:xfrm flipH="false" flipV="false" rot="0">
            <a:off x="10016575" y="3029354"/>
            <a:ext cx="3043463" cy="6551217"/>
          </a:xfrm>
          <a:custGeom>
            <a:avLst/>
            <a:gdLst/>
            <a:ahLst/>
            <a:cxnLst/>
            <a:rect r="r" b="b" t="t" l="l"/>
            <a:pathLst>
              <a:path h="6551217" w="3043463">
                <a:moveTo>
                  <a:pt x="0" y="0"/>
                </a:moveTo>
                <a:lnTo>
                  <a:pt x="3043463" y="0"/>
                </a:lnTo>
                <a:lnTo>
                  <a:pt x="3043463" y="6551217"/>
                </a:lnTo>
                <a:lnTo>
                  <a:pt x="0" y="6551217"/>
                </a:lnTo>
                <a:lnTo>
                  <a:pt x="0" y="0"/>
                </a:lnTo>
                <a:close/>
              </a:path>
            </a:pathLst>
          </a:custGeom>
          <a:blipFill>
            <a:blip r:embed="rId3"/>
            <a:stretch>
              <a:fillRect l="-81309" t="0" r="-524445" b="0"/>
            </a:stretch>
          </a:blipFill>
        </p:spPr>
      </p:sp>
      <p:sp>
        <p:nvSpPr>
          <p:cNvPr name="TextBox 16" id="16"/>
          <p:cNvSpPr txBox="true"/>
          <p:nvPr/>
        </p:nvSpPr>
        <p:spPr>
          <a:xfrm rot="0">
            <a:off x="2766869" y="1467525"/>
            <a:ext cx="6688860" cy="781050"/>
          </a:xfrm>
          <a:prstGeom prst="rect">
            <a:avLst/>
          </a:prstGeom>
        </p:spPr>
        <p:txBody>
          <a:bodyPr anchor="t" rtlCol="false" tIns="0" lIns="0" bIns="0" rIns="0">
            <a:spAutoFit/>
          </a:bodyPr>
          <a:lstStyle/>
          <a:p>
            <a:pPr algn="l" marL="0" indent="0" lvl="0">
              <a:lnSpc>
                <a:spcPts val="6000"/>
              </a:lnSpc>
              <a:spcBef>
                <a:spcPct val="0"/>
              </a:spcBef>
            </a:pPr>
            <a:r>
              <a:rPr lang="en-US" b="true" sz="5000">
                <a:solidFill>
                  <a:srgbClr val="FFFFFF"/>
                </a:solidFill>
                <a:latin typeface="Almarai Bold"/>
                <a:ea typeface="Almarai Bold"/>
                <a:cs typeface="Almarai Bold"/>
                <a:sym typeface="Almarai Bold"/>
              </a:rPr>
              <a:t>DATA WRANGLING:</a:t>
            </a:r>
          </a:p>
        </p:txBody>
      </p:sp>
      <p:sp>
        <p:nvSpPr>
          <p:cNvPr name="TextBox 17" id="17"/>
          <p:cNvSpPr txBox="true"/>
          <p:nvPr/>
        </p:nvSpPr>
        <p:spPr>
          <a:xfrm rot="0">
            <a:off x="1376223" y="3104765"/>
            <a:ext cx="880028" cy="684892"/>
          </a:xfrm>
          <a:prstGeom prst="rect">
            <a:avLst/>
          </a:prstGeom>
        </p:spPr>
        <p:txBody>
          <a:bodyPr anchor="t" rtlCol="false" tIns="0" lIns="0" bIns="0" rIns="0">
            <a:spAutoFit/>
          </a:bodyPr>
          <a:lstStyle/>
          <a:p>
            <a:pPr algn="ctr" marL="0" indent="0" lvl="0">
              <a:lnSpc>
                <a:spcPts val="5526"/>
              </a:lnSpc>
              <a:spcBef>
                <a:spcPct val="0"/>
              </a:spcBef>
            </a:pPr>
            <a:r>
              <a:rPr lang="en-US" b="true" sz="4004">
                <a:solidFill>
                  <a:srgbClr val="051D40"/>
                </a:solidFill>
                <a:latin typeface="Almarai Bold"/>
                <a:ea typeface="Almarai Bold"/>
                <a:cs typeface="Almarai Bold"/>
                <a:sym typeface="Almarai Bold"/>
              </a:rPr>
              <a:t>01</a:t>
            </a:r>
          </a:p>
        </p:txBody>
      </p:sp>
      <p:sp>
        <p:nvSpPr>
          <p:cNvPr name="TextBox 18" id="18"/>
          <p:cNvSpPr txBox="true"/>
          <p:nvPr/>
        </p:nvSpPr>
        <p:spPr>
          <a:xfrm rot="0">
            <a:off x="2484946" y="3109572"/>
            <a:ext cx="6543240" cy="680085"/>
          </a:xfrm>
          <a:prstGeom prst="rect">
            <a:avLst/>
          </a:prstGeom>
        </p:spPr>
        <p:txBody>
          <a:bodyPr anchor="t" rtlCol="false" tIns="0" lIns="0" bIns="0" rIns="0">
            <a:spAutoFit/>
          </a:bodyPr>
          <a:lstStyle/>
          <a:p>
            <a:pPr algn="l" marL="0" indent="0" lvl="0">
              <a:lnSpc>
                <a:spcPts val="5519"/>
              </a:lnSpc>
              <a:spcBef>
                <a:spcPct val="0"/>
              </a:spcBef>
            </a:pPr>
            <a:r>
              <a:rPr lang="en-US" sz="3999">
                <a:solidFill>
                  <a:srgbClr val="FFFFFF"/>
                </a:solidFill>
                <a:latin typeface="Almarai"/>
                <a:ea typeface="Almarai"/>
                <a:cs typeface="Almarai"/>
                <a:sym typeface="Almarai"/>
              </a:rPr>
              <a:t>Importing Data from CSV  file</a:t>
            </a:r>
          </a:p>
        </p:txBody>
      </p:sp>
      <p:sp>
        <p:nvSpPr>
          <p:cNvPr name="TextBox 19" id="19"/>
          <p:cNvSpPr txBox="true"/>
          <p:nvPr/>
        </p:nvSpPr>
        <p:spPr>
          <a:xfrm rot="0">
            <a:off x="1028700" y="1480657"/>
            <a:ext cx="1456246" cy="860281"/>
          </a:xfrm>
          <a:prstGeom prst="rect">
            <a:avLst/>
          </a:prstGeom>
        </p:spPr>
        <p:txBody>
          <a:bodyPr anchor="t" rtlCol="false" tIns="0" lIns="0" bIns="0" rIns="0">
            <a:spAutoFit/>
          </a:bodyPr>
          <a:lstStyle/>
          <a:p>
            <a:pPr algn="ctr">
              <a:lnSpc>
                <a:spcPts val="6817"/>
              </a:lnSpc>
            </a:pPr>
            <a:r>
              <a:rPr lang="en-US" sz="4940" b="true">
                <a:solidFill>
                  <a:srgbClr val="FFFFFF"/>
                </a:solidFill>
                <a:latin typeface="Almarai Bold"/>
                <a:ea typeface="Almarai Bold"/>
                <a:cs typeface="Almarai Bold"/>
                <a:sym typeface="Almarai Bold"/>
              </a:rPr>
              <a:t>03</a:t>
            </a:r>
          </a:p>
        </p:txBody>
      </p:sp>
      <p:sp>
        <p:nvSpPr>
          <p:cNvPr name="AutoShape 20" id="20"/>
          <p:cNvSpPr/>
          <p:nvPr/>
        </p:nvSpPr>
        <p:spPr>
          <a:xfrm flipV="true">
            <a:off x="7821415" y="8688284"/>
            <a:ext cx="2194830" cy="19050"/>
          </a:xfrm>
          <a:prstGeom prst="line">
            <a:avLst/>
          </a:prstGeom>
          <a:ln cap="flat" w="76200">
            <a:solidFill>
              <a:srgbClr val="17E3B2"/>
            </a:solidFill>
            <a:prstDash val="solid"/>
            <a:headEnd type="none" len="sm" w="sm"/>
            <a:tailEnd type="arrow" len="sm" w="med"/>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634111" y="1512009"/>
            <a:ext cx="911914" cy="91191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grpSp>
        <p:nvGrpSpPr>
          <p:cNvPr name="Group 5" id="5"/>
          <p:cNvGrpSpPr/>
          <p:nvPr/>
        </p:nvGrpSpPr>
        <p:grpSpPr>
          <a:xfrm rot="0">
            <a:off x="10016575" y="-1489570"/>
            <a:ext cx="4202211" cy="6003158"/>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7" id="7"/>
          <p:cNvGrpSpPr/>
          <p:nvPr/>
        </p:nvGrpSpPr>
        <p:grpSpPr>
          <a:xfrm rot="5400000">
            <a:off x="16605949" y="8402070"/>
            <a:ext cx="841991" cy="84199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9" id="9"/>
          <p:cNvGrpSpPr/>
          <p:nvPr/>
        </p:nvGrpSpPr>
        <p:grpSpPr>
          <a:xfrm rot="0">
            <a:off x="-5173055" y="-2043171"/>
            <a:ext cx="5754080" cy="8220114"/>
            <a:chOff x="0" y="0"/>
            <a:chExt cx="4445000" cy="6350000"/>
          </a:xfrm>
        </p:grpSpPr>
        <p:sp>
          <p:nvSpPr>
            <p:cNvPr name="Freeform 10" id="10"/>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11" id="11"/>
          <p:cNvGrpSpPr/>
          <p:nvPr/>
        </p:nvGrpSpPr>
        <p:grpSpPr>
          <a:xfrm rot="-10800000">
            <a:off x="16605949" y="1202778"/>
            <a:ext cx="5246522" cy="7495031"/>
            <a:chOff x="0" y="0"/>
            <a:chExt cx="4445000" cy="6350000"/>
          </a:xfrm>
        </p:grpSpPr>
        <p:sp>
          <p:nvSpPr>
            <p:cNvPr name="Freeform 12" id="12"/>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
        <p:nvSpPr>
          <p:cNvPr name="Freeform 13" id="13"/>
          <p:cNvSpPr/>
          <p:nvPr/>
        </p:nvSpPr>
        <p:spPr>
          <a:xfrm flipH="false" flipV="false" rot="0">
            <a:off x="1028700" y="4305159"/>
            <a:ext cx="16739000" cy="3912741"/>
          </a:xfrm>
          <a:custGeom>
            <a:avLst/>
            <a:gdLst/>
            <a:ahLst/>
            <a:cxnLst/>
            <a:rect r="r" b="b" t="t" l="l"/>
            <a:pathLst>
              <a:path h="3912741" w="16739000">
                <a:moveTo>
                  <a:pt x="0" y="0"/>
                </a:moveTo>
                <a:lnTo>
                  <a:pt x="16739000" y="0"/>
                </a:lnTo>
                <a:lnTo>
                  <a:pt x="16739000" y="3912741"/>
                </a:lnTo>
                <a:lnTo>
                  <a:pt x="0" y="3912741"/>
                </a:lnTo>
                <a:lnTo>
                  <a:pt x="0" y="0"/>
                </a:lnTo>
                <a:close/>
              </a:path>
            </a:pathLst>
          </a:custGeom>
          <a:blipFill>
            <a:blip r:embed="rId3"/>
            <a:stretch>
              <a:fillRect l="0" t="0" r="0" b="0"/>
            </a:stretch>
          </a:blipFill>
        </p:spPr>
      </p:sp>
      <p:sp>
        <p:nvSpPr>
          <p:cNvPr name="TextBox 14" id="14"/>
          <p:cNvSpPr txBox="true"/>
          <p:nvPr/>
        </p:nvSpPr>
        <p:spPr>
          <a:xfrm rot="0">
            <a:off x="1617081" y="1587420"/>
            <a:ext cx="880028" cy="684892"/>
          </a:xfrm>
          <a:prstGeom prst="rect">
            <a:avLst/>
          </a:prstGeom>
        </p:spPr>
        <p:txBody>
          <a:bodyPr anchor="t" rtlCol="false" tIns="0" lIns="0" bIns="0" rIns="0">
            <a:spAutoFit/>
          </a:bodyPr>
          <a:lstStyle/>
          <a:p>
            <a:pPr algn="ctr" marL="0" indent="0" lvl="0">
              <a:lnSpc>
                <a:spcPts val="5526"/>
              </a:lnSpc>
              <a:spcBef>
                <a:spcPct val="0"/>
              </a:spcBef>
            </a:pPr>
            <a:r>
              <a:rPr lang="en-US" b="true" sz="4004">
                <a:solidFill>
                  <a:srgbClr val="051D40"/>
                </a:solidFill>
                <a:latin typeface="Almarai Bold"/>
                <a:ea typeface="Almarai Bold"/>
                <a:cs typeface="Almarai Bold"/>
                <a:sym typeface="Almarai Bold"/>
              </a:rPr>
              <a:t>02</a:t>
            </a:r>
          </a:p>
        </p:txBody>
      </p:sp>
      <p:sp>
        <p:nvSpPr>
          <p:cNvPr name="TextBox 15" id="15"/>
          <p:cNvSpPr txBox="true"/>
          <p:nvPr/>
        </p:nvSpPr>
        <p:spPr>
          <a:xfrm rot="0">
            <a:off x="2841618" y="1515088"/>
            <a:ext cx="6138901" cy="2605901"/>
          </a:xfrm>
          <a:prstGeom prst="rect">
            <a:avLst/>
          </a:prstGeom>
        </p:spPr>
        <p:txBody>
          <a:bodyPr anchor="t" rtlCol="false" tIns="0" lIns="0" bIns="0" rIns="0">
            <a:spAutoFit/>
          </a:bodyPr>
          <a:lstStyle/>
          <a:p>
            <a:pPr algn="l">
              <a:lnSpc>
                <a:spcPts val="5519"/>
              </a:lnSpc>
            </a:pPr>
            <a:r>
              <a:rPr lang="en-US" sz="3999">
                <a:solidFill>
                  <a:srgbClr val="FFFFFF"/>
                </a:solidFill>
                <a:latin typeface="Almarai"/>
                <a:ea typeface="Almarai"/>
                <a:cs typeface="Almarai"/>
                <a:sym typeface="Almarai"/>
              </a:rPr>
              <a:t>Data cleaning &amp; prepration</a:t>
            </a:r>
          </a:p>
          <a:p>
            <a:pPr algn="l">
              <a:lnSpc>
                <a:spcPts val="3006"/>
              </a:lnSpc>
            </a:pPr>
            <a:r>
              <a:rPr lang="en-US" sz="2178">
                <a:solidFill>
                  <a:srgbClr val="FFFFFF"/>
                </a:solidFill>
                <a:latin typeface="Almarai"/>
                <a:ea typeface="Almarai"/>
                <a:cs typeface="Almarai"/>
                <a:sym typeface="Almarai"/>
              </a:rPr>
              <a:t>•All columns have the correct data type except order date and ship date.</a:t>
            </a:r>
          </a:p>
          <a:p>
            <a:pPr algn="l">
              <a:lnSpc>
                <a:spcPts val="3006"/>
              </a:lnSpc>
            </a:pPr>
            <a:r>
              <a:rPr lang="en-US" sz="2178">
                <a:solidFill>
                  <a:srgbClr val="FFFFFF"/>
                </a:solidFill>
                <a:latin typeface="Almarai"/>
                <a:ea typeface="Almarai"/>
                <a:cs typeface="Almarai"/>
                <a:sym typeface="Almarai"/>
              </a:rPr>
              <a:t>•There is ambiguity in the order date.</a:t>
            </a:r>
          </a:p>
          <a:p>
            <a:pPr algn="l">
              <a:lnSpc>
                <a:spcPts val="3006"/>
              </a:lnSpc>
            </a:pPr>
            <a:r>
              <a:rPr lang="en-US" sz="2178">
                <a:solidFill>
                  <a:srgbClr val="FFFFFF"/>
                </a:solidFill>
                <a:latin typeface="Almarai"/>
                <a:ea typeface="Almarai"/>
                <a:cs typeface="Almarai"/>
                <a:sym typeface="Almarai"/>
              </a:rPr>
              <a:t>•Power bi converts the order and ship dates to text.</a:t>
            </a:r>
          </a:p>
          <a:p>
            <a:pPr algn="l" marL="0" indent="0" lvl="0">
              <a:lnSpc>
                <a:spcPts val="3006"/>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634111" y="1512009"/>
            <a:ext cx="911914" cy="91191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grpSp>
        <p:nvGrpSpPr>
          <p:cNvPr name="Group 5" id="5"/>
          <p:cNvGrpSpPr/>
          <p:nvPr/>
        </p:nvGrpSpPr>
        <p:grpSpPr>
          <a:xfrm rot="0">
            <a:off x="10016575" y="-1489570"/>
            <a:ext cx="4202211" cy="6003158"/>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7" id="7"/>
          <p:cNvGrpSpPr/>
          <p:nvPr/>
        </p:nvGrpSpPr>
        <p:grpSpPr>
          <a:xfrm rot="5400000">
            <a:off x="16605949" y="8402070"/>
            <a:ext cx="841991" cy="84199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9" id="9"/>
          <p:cNvGrpSpPr/>
          <p:nvPr/>
        </p:nvGrpSpPr>
        <p:grpSpPr>
          <a:xfrm rot="0">
            <a:off x="-5173055" y="-2043171"/>
            <a:ext cx="5754080" cy="8220114"/>
            <a:chOff x="0" y="0"/>
            <a:chExt cx="4445000" cy="6350000"/>
          </a:xfrm>
        </p:grpSpPr>
        <p:sp>
          <p:nvSpPr>
            <p:cNvPr name="Freeform 10" id="10"/>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11" id="11"/>
          <p:cNvGrpSpPr/>
          <p:nvPr/>
        </p:nvGrpSpPr>
        <p:grpSpPr>
          <a:xfrm rot="-10800000">
            <a:off x="16605949" y="1202778"/>
            <a:ext cx="5246522" cy="7495031"/>
            <a:chOff x="0" y="0"/>
            <a:chExt cx="4445000" cy="6350000"/>
          </a:xfrm>
        </p:grpSpPr>
        <p:sp>
          <p:nvSpPr>
            <p:cNvPr name="Freeform 12" id="12"/>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
        <p:nvSpPr>
          <p:cNvPr name="Freeform 13" id="13"/>
          <p:cNvSpPr/>
          <p:nvPr/>
        </p:nvSpPr>
        <p:spPr>
          <a:xfrm flipH="false" flipV="false" rot="0">
            <a:off x="1634111" y="3541079"/>
            <a:ext cx="14844823" cy="5028684"/>
          </a:xfrm>
          <a:custGeom>
            <a:avLst/>
            <a:gdLst/>
            <a:ahLst/>
            <a:cxnLst/>
            <a:rect r="r" b="b" t="t" l="l"/>
            <a:pathLst>
              <a:path h="5028684" w="14844823">
                <a:moveTo>
                  <a:pt x="0" y="0"/>
                </a:moveTo>
                <a:lnTo>
                  <a:pt x="14844823" y="0"/>
                </a:lnTo>
                <a:lnTo>
                  <a:pt x="14844823" y="5028683"/>
                </a:lnTo>
                <a:lnTo>
                  <a:pt x="0" y="5028683"/>
                </a:lnTo>
                <a:lnTo>
                  <a:pt x="0" y="0"/>
                </a:lnTo>
                <a:close/>
              </a:path>
            </a:pathLst>
          </a:custGeom>
          <a:blipFill>
            <a:blip r:embed="rId3"/>
            <a:stretch>
              <a:fillRect l="0" t="0" r="0" b="0"/>
            </a:stretch>
          </a:blipFill>
        </p:spPr>
      </p:sp>
      <p:sp>
        <p:nvSpPr>
          <p:cNvPr name="TextBox 14" id="14"/>
          <p:cNvSpPr txBox="true"/>
          <p:nvPr/>
        </p:nvSpPr>
        <p:spPr>
          <a:xfrm rot="0">
            <a:off x="1617081" y="1587420"/>
            <a:ext cx="880028" cy="693644"/>
          </a:xfrm>
          <a:prstGeom prst="rect">
            <a:avLst/>
          </a:prstGeom>
        </p:spPr>
        <p:txBody>
          <a:bodyPr anchor="t" rtlCol="false" tIns="0" lIns="0" bIns="0" rIns="0">
            <a:spAutoFit/>
          </a:bodyPr>
          <a:lstStyle/>
          <a:p>
            <a:pPr algn="ctr" marL="0" indent="0" lvl="0">
              <a:lnSpc>
                <a:spcPts val="5526"/>
              </a:lnSpc>
              <a:spcBef>
                <a:spcPct val="0"/>
              </a:spcBef>
            </a:pPr>
            <a:r>
              <a:rPr lang="en-US" b="true" sz="4004">
                <a:solidFill>
                  <a:srgbClr val="051D40"/>
                </a:solidFill>
                <a:latin typeface="Almarai Bold"/>
                <a:ea typeface="Almarai Bold"/>
                <a:cs typeface="Almarai Bold"/>
                <a:sym typeface="Almarai Bold"/>
              </a:rPr>
              <a:t>03</a:t>
            </a:r>
          </a:p>
        </p:txBody>
      </p:sp>
      <p:sp>
        <p:nvSpPr>
          <p:cNvPr name="TextBox 15" id="15"/>
          <p:cNvSpPr txBox="true"/>
          <p:nvPr/>
        </p:nvSpPr>
        <p:spPr>
          <a:xfrm rot="0">
            <a:off x="2841618" y="1515088"/>
            <a:ext cx="7174957" cy="2224901"/>
          </a:xfrm>
          <a:prstGeom prst="rect">
            <a:avLst/>
          </a:prstGeom>
        </p:spPr>
        <p:txBody>
          <a:bodyPr anchor="t" rtlCol="false" tIns="0" lIns="0" bIns="0" rIns="0">
            <a:spAutoFit/>
          </a:bodyPr>
          <a:lstStyle/>
          <a:p>
            <a:pPr algn="l">
              <a:lnSpc>
                <a:spcPts val="5519"/>
              </a:lnSpc>
            </a:pPr>
            <a:r>
              <a:rPr lang="en-US" sz="3999">
                <a:solidFill>
                  <a:srgbClr val="FFFFFF"/>
                </a:solidFill>
                <a:latin typeface="Almarai"/>
                <a:ea typeface="Almarai"/>
                <a:cs typeface="Almarai"/>
                <a:sym typeface="Almarai"/>
              </a:rPr>
              <a:t>Correct the data type of the date</a:t>
            </a:r>
          </a:p>
          <a:p>
            <a:pPr algn="l">
              <a:lnSpc>
                <a:spcPts val="3006"/>
              </a:lnSpc>
            </a:pPr>
            <a:r>
              <a:rPr lang="en-US" sz="2178">
                <a:solidFill>
                  <a:srgbClr val="FFFFFF"/>
                </a:solidFill>
                <a:latin typeface="Almarai"/>
                <a:ea typeface="Almarai"/>
                <a:cs typeface="Almarai"/>
                <a:sym typeface="Almarai"/>
              </a:rPr>
              <a:t>•Using M language convert date order&amp;ship(text) to correct date format</a:t>
            </a:r>
          </a:p>
          <a:p>
            <a:pPr algn="l">
              <a:lnSpc>
                <a:spcPts val="3006"/>
              </a:lnSpc>
            </a:pPr>
          </a:p>
          <a:p>
            <a:pPr algn="l" marL="0" indent="0" lvl="0">
              <a:lnSpc>
                <a:spcPts val="3006"/>
              </a:lnSpc>
              <a:spcBef>
                <a:spcPct val="0"/>
              </a:spcBef>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045730" y="600094"/>
            <a:ext cx="911914" cy="91191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E3B2"/>
            </a:solidFill>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05"/>
                </a:lnSpc>
              </a:pPr>
            </a:p>
          </p:txBody>
        </p:sp>
      </p:grpSp>
      <p:grpSp>
        <p:nvGrpSpPr>
          <p:cNvPr name="Group 5" id="5"/>
          <p:cNvGrpSpPr/>
          <p:nvPr/>
        </p:nvGrpSpPr>
        <p:grpSpPr>
          <a:xfrm rot="0">
            <a:off x="10016575" y="-1489570"/>
            <a:ext cx="4202211" cy="6003158"/>
            <a:chOff x="0" y="0"/>
            <a:chExt cx="4445000" cy="6350000"/>
          </a:xfrm>
        </p:grpSpPr>
        <p:sp>
          <p:nvSpPr>
            <p:cNvPr name="Freeform 6" id="6"/>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7" id="7"/>
          <p:cNvGrpSpPr/>
          <p:nvPr/>
        </p:nvGrpSpPr>
        <p:grpSpPr>
          <a:xfrm rot="5400000">
            <a:off x="16605949" y="8402070"/>
            <a:ext cx="841991" cy="84199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9" id="9"/>
          <p:cNvGrpSpPr/>
          <p:nvPr/>
        </p:nvGrpSpPr>
        <p:grpSpPr>
          <a:xfrm rot="0">
            <a:off x="-5173055" y="-2043171"/>
            <a:ext cx="5754080" cy="8220114"/>
            <a:chOff x="0" y="0"/>
            <a:chExt cx="4445000" cy="6350000"/>
          </a:xfrm>
        </p:grpSpPr>
        <p:sp>
          <p:nvSpPr>
            <p:cNvPr name="Freeform 10" id="10"/>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11" id="11"/>
          <p:cNvGrpSpPr/>
          <p:nvPr/>
        </p:nvGrpSpPr>
        <p:grpSpPr>
          <a:xfrm rot="-10800000">
            <a:off x="16605949" y="1202778"/>
            <a:ext cx="5246522" cy="7495031"/>
            <a:chOff x="0" y="0"/>
            <a:chExt cx="4445000" cy="6350000"/>
          </a:xfrm>
        </p:grpSpPr>
        <p:sp>
          <p:nvSpPr>
            <p:cNvPr name="Freeform 12" id="12"/>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
        <p:nvSpPr>
          <p:cNvPr name="Freeform 13" id="13"/>
          <p:cNvSpPr/>
          <p:nvPr/>
        </p:nvSpPr>
        <p:spPr>
          <a:xfrm flipH="false" flipV="false" rot="0">
            <a:off x="110662" y="6596476"/>
            <a:ext cx="8562975" cy="2397633"/>
          </a:xfrm>
          <a:custGeom>
            <a:avLst/>
            <a:gdLst/>
            <a:ahLst/>
            <a:cxnLst/>
            <a:rect r="r" b="b" t="t" l="l"/>
            <a:pathLst>
              <a:path h="2397633" w="8562975">
                <a:moveTo>
                  <a:pt x="0" y="0"/>
                </a:moveTo>
                <a:lnTo>
                  <a:pt x="8562975" y="0"/>
                </a:lnTo>
                <a:lnTo>
                  <a:pt x="8562975" y="2397633"/>
                </a:lnTo>
                <a:lnTo>
                  <a:pt x="0" y="2397633"/>
                </a:lnTo>
                <a:lnTo>
                  <a:pt x="0" y="0"/>
                </a:lnTo>
                <a:close/>
              </a:path>
            </a:pathLst>
          </a:custGeom>
          <a:blipFill>
            <a:blip r:embed="rId3"/>
            <a:stretch>
              <a:fillRect l="0" t="0" r="0" b="0"/>
            </a:stretch>
          </a:blipFill>
        </p:spPr>
      </p:sp>
      <p:sp>
        <p:nvSpPr>
          <p:cNvPr name="Freeform 14" id="14"/>
          <p:cNvSpPr/>
          <p:nvPr/>
        </p:nvSpPr>
        <p:spPr>
          <a:xfrm flipH="false" flipV="false" rot="0">
            <a:off x="8921090" y="6596476"/>
            <a:ext cx="9133840" cy="2397633"/>
          </a:xfrm>
          <a:custGeom>
            <a:avLst/>
            <a:gdLst/>
            <a:ahLst/>
            <a:cxnLst/>
            <a:rect r="r" b="b" t="t" l="l"/>
            <a:pathLst>
              <a:path h="2397633" w="9133840">
                <a:moveTo>
                  <a:pt x="0" y="0"/>
                </a:moveTo>
                <a:lnTo>
                  <a:pt x="9133840" y="0"/>
                </a:lnTo>
                <a:lnTo>
                  <a:pt x="9133840" y="2397633"/>
                </a:lnTo>
                <a:lnTo>
                  <a:pt x="0" y="2397633"/>
                </a:lnTo>
                <a:lnTo>
                  <a:pt x="0" y="0"/>
                </a:lnTo>
                <a:close/>
              </a:path>
            </a:pathLst>
          </a:custGeom>
          <a:blipFill>
            <a:blip r:embed="rId4"/>
            <a:stretch>
              <a:fillRect l="0" t="0" r="0" b="0"/>
            </a:stretch>
          </a:blipFill>
        </p:spPr>
      </p:sp>
      <p:sp>
        <p:nvSpPr>
          <p:cNvPr name="TextBox 15" id="15"/>
          <p:cNvSpPr txBox="true"/>
          <p:nvPr/>
        </p:nvSpPr>
        <p:spPr>
          <a:xfrm rot="0">
            <a:off x="1028700" y="675506"/>
            <a:ext cx="880028" cy="693644"/>
          </a:xfrm>
          <a:prstGeom prst="rect">
            <a:avLst/>
          </a:prstGeom>
        </p:spPr>
        <p:txBody>
          <a:bodyPr anchor="t" rtlCol="false" tIns="0" lIns="0" bIns="0" rIns="0">
            <a:spAutoFit/>
          </a:bodyPr>
          <a:lstStyle/>
          <a:p>
            <a:pPr algn="ctr" marL="0" indent="0" lvl="0">
              <a:lnSpc>
                <a:spcPts val="5526"/>
              </a:lnSpc>
              <a:spcBef>
                <a:spcPct val="0"/>
              </a:spcBef>
            </a:pPr>
            <a:r>
              <a:rPr lang="en-US" b="true" sz="4004">
                <a:solidFill>
                  <a:srgbClr val="051D40"/>
                </a:solidFill>
                <a:latin typeface="Almarai Bold"/>
                <a:ea typeface="Almarai Bold"/>
                <a:cs typeface="Almarai Bold"/>
                <a:sym typeface="Almarai Bold"/>
              </a:rPr>
              <a:t>04</a:t>
            </a:r>
          </a:p>
        </p:txBody>
      </p:sp>
      <p:sp>
        <p:nvSpPr>
          <p:cNvPr name="TextBox 16" id="16"/>
          <p:cNvSpPr txBox="true"/>
          <p:nvPr/>
        </p:nvSpPr>
        <p:spPr>
          <a:xfrm rot="0">
            <a:off x="2086296" y="689065"/>
            <a:ext cx="6138901" cy="680085"/>
          </a:xfrm>
          <a:prstGeom prst="rect">
            <a:avLst/>
          </a:prstGeom>
        </p:spPr>
        <p:txBody>
          <a:bodyPr anchor="t" rtlCol="false" tIns="0" lIns="0" bIns="0" rIns="0">
            <a:spAutoFit/>
          </a:bodyPr>
          <a:lstStyle/>
          <a:p>
            <a:pPr algn="l" marL="0" indent="0" lvl="0">
              <a:lnSpc>
                <a:spcPts val="5519"/>
              </a:lnSpc>
              <a:spcBef>
                <a:spcPct val="0"/>
              </a:spcBef>
            </a:pPr>
            <a:r>
              <a:rPr lang="en-US" sz="3999">
                <a:solidFill>
                  <a:srgbClr val="FFFFFF"/>
                </a:solidFill>
                <a:latin typeface="Almarai"/>
                <a:ea typeface="Almarai"/>
                <a:cs typeface="Almarai"/>
                <a:sym typeface="Almarai"/>
              </a:rPr>
              <a:t>Data Transformation</a:t>
            </a:r>
          </a:p>
        </p:txBody>
      </p:sp>
      <p:sp>
        <p:nvSpPr>
          <p:cNvPr name="TextBox 17" id="17"/>
          <p:cNvSpPr txBox="true"/>
          <p:nvPr/>
        </p:nvSpPr>
        <p:spPr>
          <a:xfrm rot="0">
            <a:off x="2086296" y="4417461"/>
            <a:ext cx="8833132" cy="1912315"/>
          </a:xfrm>
          <a:prstGeom prst="rect">
            <a:avLst/>
          </a:prstGeom>
        </p:spPr>
        <p:txBody>
          <a:bodyPr anchor="t" rtlCol="false" tIns="0" lIns="0" bIns="0" rIns="0">
            <a:spAutoFit/>
          </a:bodyPr>
          <a:lstStyle/>
          <a:p>
            <a:pPr algn="l">
              <a:lnSpc>
                <a:spcPts val="3008"/>
              </a:lnSpc>
            </a:pPr>
            <a:r>
              <a:rPr lang="en-US" sz="2180">
                <a:solidFill>
                  <a:srgbClr val="FFFFFF"/>
                </a:solidFill>
                <a:latin typeface="Almarai"/>
                <a:ea typeface="Almarai"/>
                <a:cs typeface="Almarai"/>
                <a:sym typeface="Almarai"/>
              </a:rPr>
              <a:t>•Create star schema model </a:t>
            </a:r>
          </a:p>
          <a:p>
            <a:pPr algn="l">
              <a:lnSpc>
                <a:spcPts val="3008"/>
              </a:lnSpc>
            </a:pPr>
            <a:r>
              <a:rPr lang="en-US" sz="2180">
                <a:solidFill>
                  <a:srgbClr val="FFFFFF"/>
                </a:solidFill>
                <a:latin typeface="Almarai"/>
                <a:ea typeface="Almarai"/>
                <a:cs typeface="Almarai"/>
                <a:sym typeface="Almarai"/>
              </a:rPr>
              <a:t>•Facts table : Measurements, metrics, or facts about an organization</a:t>
            </a:r>
          </a:p>
          <a:p>
            <a:pPr algn="l">
              <a:lnSpc>
                <a:spcPts val="3008"/>
              </a:lnSpc>
            </a:pPr>
            <a:r>
              <a:rPr lang="en-US" sz="2180">
                <a:solidFill>
                  <a:srgbClr val="FFFFFF"/>
                </a:solidFill>
                <a:latin typeface="Almarai"/>
                <a:ea typeface="Almarai"/>
                <a:cs typeface="Almarai"/>
                <a:sym typeface="Almarai"/>
              </a:rPr>
              <a:t>•Links to dimension tables for more details</a:t>
            </a:r>
          </a:p>
          <a:p>
            <a:pPr algn="l">
              <a:lnSpc>
                <a:spcPts val="3008"/>
              </a:lnSpc>
            </a:pPr>
            <a:r>
              <a:rPr lang="en-US" sz="2180">
                <a:solidFill>
                  <a:srgbClr val="FFFFFF"/>
                </a:solidFill>
                <a:latin typeface="Almarai"/>
                <a:ea typeface="Almarai"/>
                <a:cs typeface="Almarai"/>
                <a:sym typeface="Almarai"/>
              </a:rPr>
              <a:t>•Dimension table :Dimensions/attributes about a process </a:t>
            </a:r>
          </a:p>
          <a:p>
            <a:pPr algn="l" marL="0" indent="0" lvl="0">
              <a:lnSpc>
                <a:spcPts val="3008"/>
              </a:lnSpc>
              <a:spcBef>
                <a:spcPct val="0"/>
              </a:spcBef>
            </a:pPr>
            <a:r>
              <a:rPr lang="en-US" sz="2180">
                <a:solidFill>
                  <a:srgbClr val="FFFFFF"/>
                </a:solidFill>
                <a:latin typeface="Almarai"/>
                <a:ea typeface="Almarai"/>
                <a:cs typeface="Almarai"/>
                <a:sym typeface="Almarai"/>
              </a:rPr>
              <a:t>•Holds reference data Dimension tables add more detail to fact table</a:t>
            </a:r>
          </a:p>
        </p:txBody>
      </p:sp>
      <p:sp>
        <p:nvSpPr>
          <p:cNvPr name="TextBox 18" id="18"/>
          <p:cNvSpPr txBox="true"/>
          <p:nvPr/>
        </p:nvSpPr>
        <p:spPr>
          <a:xfrm rot="0">
            <a:off x="2086296" y="3868821"/>
            <a:ext cx="3956796" cy="605790"/>
          </a:xfrm>
          <a:prstGeom prst="rect">
            <a:avLst/>
          </a:prstGeom>
        </p:spPr>
        <p:txBody>
          <a:bodyPr anchor="t" rtlCol="false" tIns="0" lIns="0" bIns="0" rIns="0">
            <a:spAutoFit/>
          </a:bodyPr>
          <a:lstStyle/>
          <a:p>
            <a:pPr algn="l">
              <a:lnSpc>
                <a:spcPts val="4829"/>
              </a:lnSpc>
              <a:spcBef>
                <a:spcPct val="0"/>
              </a:spcBef>
            </a:pPr>
            <a:r>
              <a:rPr lang="en-US" sz="3499">
                <a:solidFill>
                  <a:srgbClr val="FFFFFF"/>
                </a:solidFill>
                <a:latin typeface="Almarai"/>
                <a:ea typeface="Almarai"/>
                <a:cs typeface="Almarai"/>
                <a:sym typeface="Almarai"/>
              </a:rPr>
              <a:t>-Reshape data</a:t>
            </a:r>
          </a:p>
        </p:txBody>
      </p:sp>
      <p:sp>
        <p:nvSpPr>
          <p:cNvPr name="TextBox 19" id="19"/>
          <p:cNvSpPr txBox="true"/>
          <p:nvPr/>
        </p:nvSpPr>
        <p:spPr>
          <a:xfrm rot="0">
            <a:off x="3628553" y="9201150"/>
            <a:ext cx="1527194" cy="388315"/>
          </a:xfrm>
          <a:prstGeom prst="rect">
            <a:avLst/>
          </a:prstGeom>
        </p:spPr>
        <p:txBody>
          <a:bodyPr anchor="t" rtlCol="false" tIns="0" lIns="0" bIns="0" rIns="0">
            <a:spAutoFit/>
          </a:bodyPr>
          <a:lstStyle/>
          <a:p>
            <a:pPr algn="l" marL="0" indent="0" lvl="0">
              <a:lnSpc>
                <a:spcPts val="3008"/>
              </a:lnSpc>
              <a:spcBef>
                <a:spcPct val="0"/>
              </a:spcBef>
            </a:pPr>
            <a:r>
              <a:rPr lang="en-US" sz="2180">
                <a:solidFill>
                  <a:srgbClr val="FFFFFF"/>
                </a:solidFill>
                <a:latin typeface="Almarai"/>
                <a:ea typeface="Almarai"/>
                <a:cs typeface="Almarai"/>
                <a:sym typeface="Almarai"/>
              </a:rPr>
              <a:t>Fact table</a:t>
            </a:r>
          </a:p>
        </p:txBody>
      </p:sp>
      <p:sp>
        <p:nvSpPr>
          <p:cNvPr name="TextBox 20" id="20"/>
          <p:cNvSpPr txBox="true"/>
          <p:nvPr/>
        </p:nvSpPr>
        <p:spPr>
          <a:xfrm rot="0">
            <a:off x="12450981" y="9201150"/>
            <a:ext cx="1527194" cy="388315"/>
          </a:xfrm>
          <a:prstGeom prst="rect">
            <a:avLst/>
          </a:prstGeom>
        </p:spPr>
        <p:txBody>
          <a:bodyPr anchor="t" rtlCol="false" tIns="0" lIns="0" bIns="0" rIns="0">
            <a:spAutoFit/>
          </a:bodyPr>
          <a:lstStyle/>
          <a:p>
            <a:pPr algn="l" marL="0" indent="0" lvl="0">
              <a:lnSpc>
                <a:spcPts val="3008"/>
              </a:lnSpc>
              <a:spcBef>
                <a:spcPct val="0"/>
              </a:spcBef>
            </a:pPr>
            <a:r>
              <a:rPr lang="en-US" sz="2180">
                <a:solidFill>
                  <a:srgbClr val="FFFFFF"/>
                </a:solidFill>
                <a:latin typeface="Almarai"/>
                <a:ea typeface="Almarai"/>
                <a:cs typeface="Almarai"/>
                <a:sym typeface="Almarai"/>
              </a:rPr>
              <a:t>Fact table</a:t>
            </a:r>
          </a:p>
        </p:txBody>
      </p:sp>
      <p:sp>
        <p:nvSpPr>
          <p:cNvPr name="TextBox 21" id="21"/>
          <p:cNvSpPr txBox="true"/>
          <p:nvPr/>
        </p:nvSpPr>
        <p:spPr>
          <a:xfrm rot="0">
            <a:off x="1762446" y="1610120"/>
            <a:ext cx="4612481" cy="1560195"/>
          </a:xfrm>
          <a:prstGeom prst="rect">
            <a:avLst/>
          </a:prstGeom>
        </p:spPr>
        <p:txBody>
          <a:bodyPr anchor="t" rtlCol="false" tIns="0" lIns="0" bIns="0" rIns="0">
            <a:spAutoFit/>
          </a:bodyPr>
          <a:lstStyle/>
          <a:p>
            <a:pPr algn="l" marL="647700" indent="-323850" lvl="1">
              <a:lnSpc>
                <a:spcPts val="4140"/>
              </a:lnSpc>
              <a:buFont typeface="Arial"/>
              <a:buChar char="•"/>
            </a:pPr>
            <a:r>
              <a:rPr lang="en-US" sz="3000">
                <a:solidFill>
                  <a:srgbClr val="FFFFFF"/>
                </a:solidFill>
                <a:latin typeface="Almarai"/>
                <a:ea typeface="Almarai"/>
                <a:cs typeface="Almarai"/>
                <a:sym typeface="Almarai"/>
              </a:rPr>
              <a:t>Reshape Date</a:t>
            </a:r>
          </a:p>
          <a:p>
            <a:pPr algn="l" marL="647700" indent="-323850" lvl="1">
              <a:lnSpc>
                <a:spcPts val="4140"/>
              </a:lnSpc>
              <a:buFont typeface="Arial"/>
              <a:buChar char="•"/>
            </a:pPr>
            <a:r>
              <a:rPr lang="en-US" sz="3000">
                <a:solidFill>
                  <a:srgbClr val="FFFFFF"/>
                </a:solidFill>
                <a:latin typeface="Almarai"/>
                <a:ea typeface="Almarai"/>
                <a:cs typeface="Almarai"/>
                <a:sym typeface="Almarai"/>
              </a:rPr>
              <a:t>Merging queries</a:t>
            </a:r>
          </a:p>
          <a:p>
            <a:pPr algn="l" marL="647700" indent="-323850" lvl="1">
              <a:lnSpc>
                <a:spcPts val="4140"/>
              </a:lnSpc>
              <a:buFont typeface="Arial"/>
              <a:buChar char="•"/>
            </a:pPr>
            <a:r>
              <a:rPr lang="en-US" sz="3000">
                <a:solidFill>
                  <a:srgbClr val="FFFFFF"/>
                </a:solidFill>
                <a:latin typeface="Almarai"/>
                <a:ea typeface="Almarai"/>
                <a:cs typeface="Almarai"/>
                <a:sym typeface="Almarai"/>
              </a:rPr>
              <a:t>Custom transformations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10016575" y="-1489570"/>
            <a:ext cx="4202211" cy="6003158"/>
            <a:chOff x="0" y="0"/>
            <a:chExt cx="4445000" cy="6350000"/>
          </a:xfrm>
        </p:grpSpPr>
        <p:sp>
          <p:nvSpPr>
            <p:cNvPr name="Freeform 3" id="3"/>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4" id="4"/>
          <p:cNvGrpSpPr/>
          <p:nvPr/>
        </p:nvGrpSpPr>
        <p:grpSpPr>
          <a:xfrm rot="5400000">
            <a:off x="16605949" y="8402070"/>
            <a:ext cx="841991" cy="84199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126211" t="0" r="-126211" b="0"/>
              </a:stretch>
            </a:blipFill>
          </p:spPr>
        </p:sp>
      </p:grpSp>
      <p:grpSp>
        <p:nvGrpSpPr>
          <p:cNvPr name="Group 6" id="6"/>
          <p:cNvGrpSpPr/>
          <p:nvPr/>
        </p:nvGrpSpPr>
        <p:grpSpPr>
          <a:xfrm rot="0">
            <a:off x="-5173055" y="-2043171"/>
            <a:ext cx="5754080" cy="8220114"/>
            <a:chOff x="0" y="0"/>
            <a:chExt cx="4445000" cy="6350000"/>
          </a:xfrm>
        </p:grpSpPr>
        <p:sp>
          <p:nvSpPr>
            <p:cNvPr name="Freeform 7" id="7"/>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grpSp>
        <p:nvGrpSpPr>
          <p:cNvPr name="Group 8" id="8"/>
          <p:cNvGrpSpPr/>
          <p:nvPr/>
        </p:nvGrpSpPr>
        <p:grpSpPr>
          <a:xfrm rot="-10800000">
            <a:off x="16605949" y="1202778"/>
            <a:ext cx="5246522" cy="7495031"/>
            <a:chOff x="0" y="0"/>
            <a:chExt cx="4445000" cy="6350000"/>
          </a:xfrm>
        </p:grpSpPr>
        <p:sp>
          <p:nvSpPr>
            <p:cNvPr name="Freeform 9" id="9"/>
            <p:cNvSpPr/>
            <p:nvPr/>
          </p:nvSpPr>
          <p:spPr>
            <a:xfrm flipH="false" flipV="false" rot="0">
              <a:off x="0" y="0"/>
              <a:ext cx="4445000" cy="6350000"/>
            </a:xfrm>
            <a:custGeom>
              <a:avLst/>
              <a:gdLst/>
              <a:ahLst/>
              <a:cxnLst/>
              <a:rect r="r" b="b" t="t" l="l"/>
              <a:pathLst>
                <a:path h="6350000" w="4445000">
                  <a:moveTo>
                    <a:pt x="2222500" y="6350000"/>
                  </a:moveTo>
                  <a:cubicBezTo>
                    <a:pt x="995680" y="6350000"/>
                    <a:pt x="0" y="5354320"/>
                    <a:pt x="0" y="4127500"/>
                  </a:cubicBezTo>
                  <a:lnTo>
                    <a:pt x="0" y="2222500"/>
                  </a:lnTo>
                  <a:cubicBezTo>
                    <a:pt x="0" y="995680"/>
                    <a:pt x="995680" y="0"/>
                    <a:pt x="2222500" y="0"/>
                  </a:cubicBezTo>
                  <a:cubicBezTo>
                    <a:pt x="3449320" y="0"/>
                    <a:pt x="4445000" y="995680"/>
                    <a:pt x="4445000" y="2222500"/>
                  </a:cubicBezTo>
                  <a:lnTo>
                    <a:pt x="4445000" y="4127500"/>
                  </a:lnTo>
                  <a:cubicBezTo>
                    <a:pt x="4445000" y="5354320"/>
                    <a:pt x="3449320" y="6350000"/>
                    <a:pt x="2222500" y="6350000"/>
                  </a:cubicBezTo>
                  <a:close/>
                </a:path>
              </a:pathLst>
            </a:custGeom>
            <a:blipFill>
              <a:blip r:embed="rId2"/>
              <a:stretch>
                <a:fillRect l="-201730" t="0" r="-201730" b="0"/>
              </a:stretch>
            </a:blipFill>
          </p:spPr>
        </p:sp>
      </p:grpSp>
      <p:sp>
        <p:nvSpPr>
          <p:cNvPr name="Freeform 10" id="10"/>
          <p:cNvSpPr/>
          <p:nvPr/>
        </p:nvSpPr>
        <p:spPr>
          <a:xfrm flipH="false" flipV="false" rot="0">
            <a:off x="4079376" y="1276164"/>
            <a:ext cx="9028222" cy="5778062"/>
          </a:xfrm>
          <a:custGeom>
            <a:avLst/>
            <a:gdLst/>
            <a:ahLst/>
            <a:cxnLst/>
            <a:rect r="r" b="b" t="t" l="l"/>
            <a:pathLst>
              <a:path h="5778062" w="9028222">
                <a:moveTo>
                  <a:pt x="0" y="0"/>
                </a:moveTo>
                <a:lnTo>
                  <a:pt x="9028222" y="0"/>
                </a:lnTo>
                <a:lnTo>
                  <a:pt x="9028222" y="5778062"/>
                </a:lnTo>
                <a:lnTo>
                  <a:pt x="0" y="5778062"/>
                </a:lnTo>
                <a:lnTo>
                  <a:pt x="0" y="0"/>
                </a:lnTo>
                <a:close/>
              </a:path>
            </a:pathLst>
          </a:custGeom>
          <a:blipFill>
            <a:blip r:embed="rId3"/>
            <a:stretch>
              <a:fillRect l="0" t="0" r="0" b="0"/>
            </a:stretch>
          </a:blipFill>
        </p:spPr>
      </p:sp>
      <p:sp>
        <p:nvSpPr>
          <p:cNvPr name="TextBox 11" id="11"/>
          <p:cNvSpPr txBox="true"/>
          <p:nvPr/>
        </p:nvSpPr>
        <p:spPr>
          <a:xfrm rot="0">
            <a:off x="7568718" y="640385"/>
            <a:ext cx="2533708" cy="388315"/>
          </a:xfrm>
          <a:prstGeom prst="rect">
            <a:avLst/>
          </a:prstGeom>
        </p:spPr>
        <p:txBody>
          <a:bodyPr anchor="t" rtlCol="false" tIns="0" lIns="0" bIns="0" rIns="0">
            <a:spAutoFit/>
          </a:bodyPr>
          <a:lstStyle/>
          <a:p>
            <a:pPr algn="l">
              <a:lnSpc>
                <a:spcPts val="3008"/>
              </a:lnSpc>
              <a:spcBef>
                <a:spcPct val="0"/>
              </a:spcBef>
            </a:pPr>
            <a:r>
              <a:rPr lang="en-US" sz="2180">
                <a:solidFill>
                  <a:srgbClr val="FFFFFF"/>
                </a:solidFill>
                <a:latin typeface="Almarai"/>
                <a:ea typeface="Almarai"/>
                <a:cs typeface="Almarai"/>
                <a:sym typeface="Almarai"/>
              </a:rPr>
              <a:t>Star schema</a:t>
            </a:r>
          </a:p>
        </p:txBody>
      </p:sp>
      <p:sp>
        <p:nvSpPr>
          <p:cNvPr name="TextBox 12" id="12"/>
          <p:cNvSpPr txBox="true"/>
          <p:nvPr/>
        </p:nvSpPr>
        <p:spPr>
          <a:xfrm rot="0">
            <a:off x="2428245" y="7903577"/>
            <a:ext cx="12814653" cy="1150315"/>
          </a:xfrm>
          <a:prstGeom prst="rect">
            <a:avLst/>
          </a:prstGeom>
        </p:spPr>
        <p:txBody>
          <a:bodyPr anchor="t" rtlCol="false" tIns="0" lIns="0" bIns="0" rIns="0">
            <a:spAutoFit/>
          </a:bodyPr>
          <a:lstStyle/>
          <a:p>
            <a:pPr algn="l">
              <a:lnSpc>
                <a:spcPts val="3008"/>
              </a:lnSpc>
            </a:pPr>
            <a:r>
              <a:rPr lang="en-US" sz="2180">
                <a:solidFill>
                  <a:srgbClr val="FFFFFF"/>
                </a:solidFill>
                <a:latin typeface="Almarai"/>
                <a:ea typeface="Almarai"/>
                <a:cs typeface="Almarai"/>
                <a:sym typeface="Almarai"/>
              </a:rPr>
              <a:t>•Dim_Customers, Dim_places, Dim_ProductDetails, Dim_ShipMode, Dim_date</a:t>
            </a:r>
          </a:p>
          <a:p>
            <a:pPr algn="l">
              <a:lnSpc>
                <a:spcPts val="3008"/>
              </a:lnSpc>
            </a:pPr>
            <a:r>
              <a:rPr lang="en-US" sz="2180">
                <a:solidFill>
                  <a:srgbClr val="FFFFFF"/>
                </a:solidFill>
                <a:latin typeface="Almarai"/>
                <a:ea typeface="Almarai"/>
                <a:cs typeface="Almarai"/>
                <a:sym typeface="Almarai"/>
              </a:rPr>
              <a:t>•Make primary key in each dim table and foreign keys in fact table refer to each primary key in dim tables </a:t>
            </a:r>
          </a:p>
          <a:p>
            <a:pPr algn="l">
              <a:lnSpc>
                <a:spcPts val="3008"/>
              </a:lnSpc>
              <a:spcBef>
                <a:spcPct val="0"/>
              </a:spcBef>
            </a:pPr>
          </a:p>
        </p:txBody>
      </p:sp>
      <p:sp>
        <p:nvSpPr>
          <p:cNvPr name="TextBox 13" id="13"/>
          <p:cNvSpPr txBox="true"/>
          <p:nvPr/>
        </p:nvSpPr>
        <p:spPr>
          <a:xfrm rot="0">
            <a:off x="2428245" y="7244540"/>
            <a:ext cx="5140473" cy="512445"/>
          </a:xfrm>
          <a:prstGeom prst="rect">
            <a:avLst/>
          </a:prstGeom>
        </p:spPr>
        <p:txBody>
          <a:bodyPr anchor="t" rtlCol="false" tIns="0" lIns="0" bIns="0" rIns="0">
            <a:spAutoFit/>
          </a:bodyPr>
          <a:lstStyle/>
          <a:p>
            <a:pPr algn="l">
              <a:lnSpc>
                <a:spcPts val="4140"/>
              </a:lnSpc>
              <a:spcBef>
                <a:spcPct val="0"/>
              </a:spcBef>
            </a:pPr>
            <a:r>
              <a:rPr lang="en-US" sz="3000">
                <a:solidFill>
                  <a:srgbClr val="FFFFFF"/>
                </a:solidFill>
                <a:latin typeface="Almarai"/>
                <a:ea typeface="Almarai"/>
                <a:cs typeface="Almarai"/>
                <a:sym typeface="Almarai"/>
              </a:rPr>
              <a:t>Create Dimension tables</a:t>
            </a:r>
            <a:r>
              <a:rPr lang="en-US" sz="3000">
                <a:solidFill>
                  <a:srgbClr val="FFFFFF"/>
                </a:solidFill>
                <a:latin typeface="Almarai"/>
                <a:ea typeface="Almarai"/>
                <a:cs typeface="Almarai"/>
                <a:sym typeface="Almarai"/>
              </a:rPr>
              <a:t>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DAGT0JivPFM</dc:identifier>
  <dcterms:modified xsi:type="dcterms:W3CDTF">2011-08-01T06:04:30Z</dcterms:modified>
  <cp:revision>1</cp:revision>
  <dc:title>Data Engineers Presentation </dc:title>
</cp:coreProperties>
</file>